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
      <p:font typeface="Garamon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Garamon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aramond-italic.fntdata"/><Relationship Id="rId50" Type="http://schemas.openxmlformats.org/officeDocument/2006/relationships/font" Target="fonts/Garamond-bold.fntdata"/><Relationship Id="rId52" Type="http://schemas.openxmlformats.org/officeDocument/2006/relationships/font" Target="fonts/Garamon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60c3b13169_2_1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5" name="Google Shape;65;g60c3b13169_2_1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(30s.)</a:t>
            </a:r>
            <a:endParaRPr sz="1300"/>
          </a:p>
          <a:p>
            <a:pPr indent="-190500" lvl="0" marL="215900" rtl="0" algn="l">
              <a:lnSpc>
                <a:spcPct val="100000"/>
              </a:lnSpc>
              <a:spcBef>
                <a:spcPts val="400"/>
              </a:spcBef>
              <a:spcAft>
                <a:spcPts val="0"/>
              </a:spcAft>
              <a:buSzPts val="1700"/>
              <a:buFont typeface="Calibri"/>
              <a:buNone/>
            </a:pPr>
            <a:r>
              <a:rPr lang="en" sz="1300">
                <a:latin typeface="Calibri"/>
                <a:ea typeface="Calibri"/>
                <a:cs typeface="Calibri"/>
                <a:sym typeface="Calibri"/>
              </a:rPr>
              <a:t>3 parts:</a:t>
            </a:r>
            <a:endParaRPr sz="1300"/>
          </a:p>
          <a:p>
            <a:pPr indent="-196850" lvl="0" marL="215900" rtl="0" algn="l">
              <a:lnSpc>
                <a:spcPct val="100000"/>
              </a:lnSpc>
              <a:spcBef>
                <a:spcPts val="400"/>
              </a:spcBef>
              <a:spcAft>
                <a:spcPts val="0"/>
              </a:spcAft>
              <a:buClr>
                <a:srgbClr val="000000"/>
              </a:buClr>
              <a:buSzPts val="1700"/>
              <a:buFont typeface="Garamond"/>
              <a:buAutoNum type="arabicPeriod"/>
            </a:pPr>
            <a:r>
              <a:rPr b="1" lang="en" sz="1300">
                <a:latin typeface="Garamond"/>
                <a:ea typeface="Garamond"/>
                <a:cs typeface="Garamond"/>
                <a:sym typeface="Garamond"/>
              </a:rPr>
              <a:t>Introduction (non-Python part) &amp; Why to do it?/Motivation </a:t>
            </a:r>
            <a:r>
              <a:rPr lang="en" sz="1300">
                <a:latin typeface="Garamond"/>
                <a:ea typeface="Garamond"/>
                <a:cs typeface="Garamond"/>
                <a:sym typeface="Garamond"/>
              </a:rPr>
              <a:t>(7-10 min.)</a:t>
            </a:r>
            <a:endParaRPr sz="1300"/>
          </a:p>
          <a:p>
            <a:pPr indent="-196850" lvl="0" marL="215900" rtl="0" algn="l">
              <a:lnSpc>
                <a:spcPct val="100000"/>
              </a:lnSpc>
              <a:spcBef>
                <a:spcPts val="400"/>
              </a:spcBef>
              <a:spcAft>
                <a:spcPts val="0"/>
              </a:spcAft>
              <a:buClr>
                <a:srgbClr val="000000"/>
              </a:buClr>
              <a:buSzPts val="1700"/>
              <a:buFont typeface="Garamond"/>
              <a:buAutoNum type="arabicPeriod"/>
            </a:pPr>
            <a:r>
              <a:rPr b="1" lang="en" sz="1300">
                <a:latin typeface="Garamond"/>
                <a:ea typeface="Garamond"/>
                <a:cs typeface="Garamond"/>
                <a:sym typeface="Garamond"/>
              </a:rPr>
              <a:t>Main (Python part) &amp; How to do it? </a:t>
            </a:r>
            <a:r>
              <a:rPr lang="en" sz="1300">
                <a:latin typeface="Garamond"/>
                <a:ea typeface="Garamond"/>
                <a:cs typeface="Garamond"/>
                <a:sym typeface="Garamond"/>
              </a:rPr>
              <a:t>(17-20 min.)</a:t>
            </a:r>
            <a:endParaRPr sz="1300"/>
          </a:p>
          <a:p>
            <a:pPr indent="-196850" lvl="0" marL="215900" rtl="0" algn="l">
              <a:lnSpc>
                <a:spcPct val="100000"/>
              </a:lnSpc>
              <a:spcBef>
                <a:spcPts val="400"/>
              </a:spcBef>
              <a:spcAft>
                <a:spcPts val="0"/>
              </a:spcAft>
              <a:buClr>
                <a:srgbClr val="000000"/>
              </a:buClr>
              <a:buSzPts val="1700"/>
              <a:buFont typeface="Garamond"/>
              <a:buAutoNum type="arabicPeriod"/>
            </a:pPr>
            <a:r>
              <a:rPr b="1" lang="en" sz="1300">
                <a:latin typeface="Garamond"/>
                <a:ea typeface="Garamond"/>
                <a:cs typeface="Garamond"/>
                <a:sym typeface="Garamond"/>
              </a:rPr>
              <a:t>Conclusion (the end of talk +vision), Potential &amp; Results </a:t>
            </a:r>
            <a:r>
              <a:rPr lang="en" sz="1300">
                <a:latin typeface="Garamond"/>
                <a:ea typeface="Garamond"/>
                <a:cs typeface="Garamond"/>
                <a:sym typeface="Garamond"/>
              </a:rPr>
              <a:t>(7-10 min.)</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bae7ab54f6_0_141: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3" name="Google Shape;173;g2bae7ab54f6_0_141: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bae7ab54f6_0_126: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6" name="Google Shape;186;g2bae7ab54f6_0_126: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ae7ab54f6_0_168: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9" name="Google Shape;199;g2bae7ab54f6_0_168: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0c3b13169_2_5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1" name="Google Shape;211;g60c3b13169_2_5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ae7ab54f6_0_15: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4" name="Google Shape;224;g2bae7ab54f6_0_15: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ae7ab54f6_0_111: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2" name="Google Shape;232;g2bae7ab54f6_0_111: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0c3b13169_2_64: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3" name="Google Shape;243;g60c3b13169_2_64: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bae7ab54f6_0_26: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2" name="Google Shape;252;g2bae7ab54f6_0_26: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60c3b13169_2_4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4" name="Google Shape;264;g60c3b13169_2_4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60c3b13169_2_7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4" name="Google Shape;274;g60c3b13169_2_7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SLIDES_API61285977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SLIDES_API61285977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joining instructions will appear when you get to this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bae7ab54f6_0_22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4" name="Google Shape;284;g2bae7ab54f6_0_22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SLIDES_API10748893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SLIDES_API10748893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60c3b13169_2_8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8" name="Google Shape;308;g60c3b13169_2_8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60c3b13169_2_105: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8" name="Google Shape;318;g60c3b13169_2_105: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(1-2min.)</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60c3b13169_2_92: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6" name="Google Shape;326;g60c3b13169_2_92: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(1-2min.)</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SLIDES_API160875264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SLIDES_API160875264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60c3b13169_2_98: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3" name="Google Shape;343;g60c3b13169_2_98: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PyData Bratislava, R &lt;- Slovakia, skczTUG </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Open Data (only the 1</a:t>
            </a:r>
            <a:r>
              <a:rPr baseline="30000" lang="en" sz="1400">
                <a:latin typeface="Garamond"/>
                <a:ea typeface="Garamond"/>
                <a:cs typeface="Garamond"/>
                <a:sym typeface="Garamond"/>
              </a:rPr>
              <a:t>st</a:t>
            </a:r>
            <a:r>
              <a:rPr lang="en" sz="1400">
                <a:latin typeface="Garamond"/>
                <a:ea typeface="Garamond"/>
                <a:cs typeface="Garamond"/>
                <a:sym typeface="Garamond"/>
              </a:rPr>
              <a:t> necessary step)</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Python, R, Tableau community activities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Research (studies, papers, publications)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Quantitative &amp; Qualitative Analyses (Data/center of it all)</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Data Visualization (Interactive DataViz Tools)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Public Policy (Public Budget, Public Finance)</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Reforms (any area)</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PyCon SK 2017 (10</a:t>
            </a:r>
            <a:r>
              <a:rPr baseline="30000" lang="en" sz="1400">
                <a:latin typeface="Garamond"/>
                <a:ea typeface="Garamond"/>
                <a:cs typeface="Garamond"/>
                <a:sym typeface="Garamond"/>
              </a:rPr>
              <a:t>th</a:t>
            </a:r>
            <a:r>
              <a:rPr lang="en" sz="1400">
                <a:latin typeface="Garamond"/>
                <a:ea typeface="Garamond"/>
                <a:cs typeface="Garamond"/>
                <a:sym typeface="Garamond"/>
              </a:rPr>
              <a:t>-12</a:t>
            </a:r>
            <a:r>
              <a:rPr baseline="30000" lang="en" sz="1400">
                <a:latin typeface="Garamond"/>
                <a:ea typeface="Garamond"/>
                <a:cs typeface="Garamond"/>
                <a:sym typeface="Garamond"/>
              </a:rPr>
              <a:t>th</a:t>
            </a:r>
            <a:r>
              <a:rPr lang="en" sz="1400">
                <a:latin typeface="Garamond"/>
                <a:ea typeface="Garamond"/>
                <a:cs typeface="Garamond"/>
                <a:sym typeface="Garamond"/>
              </a:rPr>
              <a:t> of March 2017, FIIT UK)</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60c3b13169_2_112: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1" name="Google Shape;351;g60c3b13169_2_112: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bae7ab54f6_0_205: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2" name="Google Shape;362;g2bae7ab54f6_0_205: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60c3b13169_2_119: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3" name="Google Shape;373;g60c3b13169_2_119: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PyData Bratislava, R &lt;- Slovakia, skczTUG </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Open Data (only the 1</a:t>
            </a:r>
            <a:r>
              <a:rPr baseline="30000" lang="en" sz="1400">
                <a:latin typeface="Garamond"/>
                <a:ea typeface="Garamond"/>
                <a:cs typeface="Garamond"/>
                <a:sym typeface="Garamond"/>
              </a:rPr>
              <a:t>st</a:t>
            </a:r>
            <a:r>
              <a:rPr lang="en" sz="1400">
                <a:latin typeface="Garamond"/>
                <a:ea typeface="Garamond"/>
                <a:cs typeface="Garamond"/>
                <a:sym typeface="Garamond"/>
              </a:rPr>
              <a:t> necessary step)</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Python, R, Tableau community activities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Research (studies, papers, publications)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Quantitative &amp; Qualitative Analyses (Data/center of it all)</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Data Visualization (Interactive DataViz Tools)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Public Policy (Public Budget, Public Finance)</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Reforms (any area)</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PyCon SK 2017 (10</a:t>
            </a:r>
            <a:r>
              <a:rPr baseline="30000" lang="en" sz="1400">
                <a:latin typeface="Garamond"/>
                <a:ea typeface="Garamond"/>
                <a:cs typeface="Garamond"/>
                <a:sym typeface="Garamond"/>
              </a:rPr>
              <a:t>th</a:t>
            </a:r>
            <a:r>
              <a:rPr lang="en" sz="1400">
                <a:latin typeface="Garamond"/>
                <a:ea typeface="Garamond"/>
                <a:cs typeface="Garamond"/>
                <a:sym typeface="Garamond"/>
              </a:rPr>
              <a:t>-12</a:t>
            </a:r>
            <a:r>
              <a:rPr baseline="30000" lang="en" sz="1400">
                <a:latin typeface="Garamond"/>
                <a:ea typeface="Garamond"/>
                <a:cs typeface="Garamond"/>
                <a:sym typeface="Garamond"/>
              </a:rPr>
              <a:t>th</a:t>
            </a:r>
            <a:r>
              <a:rPr lang="en" sz="1400">
                <a:latin typeface="Garamond"/>
                <a:ea typeface="Garamond"/>
                <a:cs typeface="Garamond"/>
                <a:sym typeface="Garamond"/>
              </a:rPr>
              <a:t> of March 2017, FIIT UK)</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bae7ab54f6_0_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6" name="Google Shape;86;g2bae7ab54f6_0_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60c3b13169_2_127: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2" name="Google Shape;382;g60c3b13169_2_127: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(1-2min.)</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Anaconda/Spyder</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Rodeo (IDE for Python &amp; R)</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Jupyter Notebook</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PyCharm (IDE for Python)</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R-Studio (IDE for R +rpy2)</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Wing + VIM/NeoVim (IDE for Python)</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Tableau Public (Python &amp; R code implementation +TabPy)</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60c3b13169_2_140: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97" name="Google Shape;397;g60c3b13169_2_140: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2095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60c3b13169_2_152: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10" name="Google Shape;410;g60c3b13169_2_152: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0" lvl="1" marL="431800" rtl="0" algn="l">
              <a:lnSpc>
                <a:spcPct val="100000"/>
              </a:lnSpc>
              <a:spcBef>
                <a:spcPts val="0"/>
              </a:spcBef>
              <a:spcAft>
                <a:spcPts val="0"/>
              </a:spcAft>
              <a:buClr>
                <a:srgbClr val="000000"/>
              </a:buClr>
              <a:buSzPts val="1200"/>
              <a:buFont typeface="Garamond"/>
              <a:buNone/>
            </a:pPr>
            <a:r>
              <a:rPr b="1" lang="en" sz="1200" u="sng">
                <a:solidFill>
                  <a:srgbClr val="000000"/>
                </a:solidFill>
                <a:latin typeface="Garamond"/>
                <a:ea typeface="Garamond"/>
                <a:cs typeface="Garamond"/>
                <a:sym typeface="Garamond"/>
              </a:rPr>
              <a:t>Contact:</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 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radovan.kavicky@gapdata.org</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+420 776 467 159 (CZ)</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+421 949 716 214 (SK)</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http://www.linkedin.com/in/radovankavicky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https://gapdata.slack.com/messages/py-data/</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https://github.com/radovankavicky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https://github.com/GapData/PyDataBratislava</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@radovankavicky, @PyDataBA, @GapDataInst</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 </a:t>
            </a:r>
            <a:endParaRPr sz="1300"/>
          </a:p>
          <a:p>
            <a:pPr indent="0" lvl="1" marL="431800" rtl="0" algn="l">
              <a:lnSpc>
                <a:spcPct val="100000"/>
              </a:lnSpc>
              <a:spcBef>
                <a:spcPts val="400"/>
              </a:spcBef>
              <a:spcAft>
                <a:spcPts val="0"/>
              </a:spcAft>
              <a:buSzPts val="1200"/>
              <a:buNone/>
            </a:pPr>
            <a:r>
              <a:t/>
            </a:r>
            <a:endParaRPr b="1" sz="1200">
              <a:solidFill>
                <a:srgbClr val="000000"/>
              </a:solidFill>
              <a:latin typeface="Garamond"/>
              <a:ea typeface="Garamond"/>
              <a:cs typeface="Garamond"/>
              <a:sym typeface="Garamond"/>
            </a:endParaRPr>
          </a:p>
          <a:p>
            <a:pPr indent="0" lvl="0" marL="0" rtl="0" algn="l">
              <a:spcBef>
                <a:spcPts val="0"/>
              </a:spcBef>
              <a:spcAft>
                <a:spcPts val="0"/>
              </a:spcAft>
              <a:buNone/>
            </a:pPr>
            <a:r>
              <a:t/>
            </a:r>
            <a:endParaRPr b="1" sz="1200">
              <a:solidFill>
                <a:srgbClr val="000000"/>
              </a:solidFill>
              <a:latin typeface="Garamond"/>
              <a:ea typeface="Garamond"/>
              <a:cs typeface="Garamond"/>
              <a:sym typeface="Garamon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60c3b13169_2_171: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30" name="Google Shape;430;g60c3b13169_2_171: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90000"/>
              </a:lnSpc>
              <a:spcBef>
                <a:spcPts val="0"/>
              </a:spcBef>
              <a:spcAft>
                <a:spcPts val="0"/>
              </a:spcAft>
              <a:buSzPts val="800"/>
              <a:buFont typeface="Calibri"/>
              <a:buNone/>
            </a:pPr>
            <a:r>
              <a:rPr lang="en" sz="800">
                <a:latin typeface="Calibri"/>
                <a:ea typeface="Calibri"/>
                <a:cs typeface="Calibri"/>
                <a:sym typeface="Calibri"/>
              </a:rPr>
              <a:t>(1-2min.)</a:t>
            </a:r>
            <a:endParaRPr sz="1300"/>
          </a:p>
          <a:p>
            <a:pPr indent="-190500" lvl="0" marL="215900" rtl="0" algn="l">
              <a:lnSpc>
                <a:spcPct val="90000"/>
              </a:lnSpc>
              <a:spcBef>
                <a:spcPts val="200"/>
              </a:spcBef>
              <a:spcAft>
                <a:spcPts val="0"/>
              </a:spcAft>
              <a:buSzPts val="700"/>
              <a:buFont typeface="Garamond"/>
              <a:buNone/>
            </a:pPr>
            <a:r>
              <a:rPr b="1" lang="en" sz="700">
                <a:latin typeface="Garamond"/>
                <a:ea typeface="Garamond"/>
                <a:cs typeface="Garamond"/>
                <a:sym typeface="Garamond"/>
              </a:rPr>
              <a:t>Data Science (Urban) + Data Visualization</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OSMnx</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 https://github.com/gboeing/osmnx</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CARTO.com (maps + predictions)</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QGIS.org (Open Source GIS)</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Tableau Desktop 10.2 (interactive DataViz)</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OpenStreetMap.org</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Openlayers.org</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Leaflet (JS, R + maps +ggmap)</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Mapbox (3D maps/C++, OpenGL)</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Google fusion tables</a:t>
            </a:r>
            <a:endParaRPr sz="1300"/>
          </a:p>
          <a:p>
            <a:pPr indent="-190500" lvl="0" marL="215900" rtl="0" algn="l">
              <a:lnSpc>
                <a:spcPct val="90000"/>
              </a:lnSpc>
              <a:spcBef>
                <a:spcPts val="300"/>
              </a:spcBef>
              <a:spcAft>
                <a:spcPts val="0"/>
              </a:spcAft>
              <a:buSzPts val="800"/>
              <a:buFont typeface="Calibri"/>
              <a:buNone/>
            </a:pPr>
            <a:r>
              <a:rPr b="1" lang="en" sz="800">
                <a:latin typeface="Calibri"/>
                <a:ea typeface="Calibri"/>
                <a:cs typeface="Calibri"/>
                <a:sym typeface="Calibri"/>
              </a:rPr>
              <a:t>OSMnx Python for street networks</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Retrieve, construct, analyze, and visualize street networks from OpenStreetMap: full overview.</a:t>
            </a:r>
            <a:endParaRPr sz="1300"/>
          </a:p>
          <a:p>
            <a:pPr indent="-190500" lvl="0" marL="215900" rtl="0" algn="l">
              <a:lnSpc>
                <a:spcPct val="90000"/>
              </a:lnSpc>
              <a:spcBef>
                <a:spcPts val="300"/>
              </a:spcBef>
              <a:spcAft>
                <a:spcPts val="0"/>
              </a:spcAft>
              <a:buSzPts val="800"/>
              <a:buFont typeface="Calibri"/>
              <a:buNone/>
            </a:pPr>
            <a:r>
              <a:rPr b="1" lang="en" sz="800">
                <a:latin typeface="Calibri"/>
                <a:ea typeface="Calibri"/>
                <a:cs typeface="Calibri"/>
                <a:sym typeface="Calibri"/>
              </a:rPr>
              <a:t>OSMnx</a:t>
            </a:r>
            <a:r>
              <a:rPr lang="en" sz="800">
                <a:latin typeface="Calibri"/>
                <a:ea typeface="Calibri"/>
                <a:cs typeface="Calibri"/>
                <a:sym typeface="Calibri"/>
              </a:rPr>
              <a:t> is a Python 2+3 package that lets you download spatial geometries and construct, project, visualize, and analyze street networks from OpenStreetMap's APIs. Users can download and construct walkable, drivable, or bikable urban networks with a single line of Python code, and then easily analyze and visualize them: </a:t>
            </a:r>
            <a:endParaRPr sz="1300"/>
          </a:p>
          <a:p>
            <a:pPr indent="-203200" lvl="1" marL="647700" rtl="0" algn="l">
              <a:lnSpc>
                <a:spcPct val="90000"/>
              </a:lnSpc>
              <a:spcBef>
                <a:spcPts val="300"/>
              </a:spcBef>
              <a:spcAft>
                <a:spcPts val="0"/>
              </a:spcAft>
              <a:buSzPts val="800"/>
              <a:buNone/>
            </a:pPr>
            <a:r>
              <a:t/>
            </a:r>
            <a:endParaRPr sz="800">
              <a:solidFill>
                <a:srgbClr val="000000"/>
              </a:solidFill>
              <a:latin typeface="Calibri"/>
              <a:ea typeface="Calibri"/>
              <a:cs typeface="Calibri"/>
              <a:sym typeface="Calibri"/>
            </a:endParaRPr>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So how will 'smart' cities help us deal with tackling climate change and growth at the same time? There are 5 key areas emerging for 'smart' services that enable a sustainable, low carbon city. </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1. Monitoring and managing the "footprint" of the city for decision-makers</a:t>
            </a:r>
            <a:br>
              <a:rPr lang="en" sz="800">
                <a:latin typeface="Calibri"/>
                <a:ea typeface="Calibri"/>
                <a:cs typeface="Calibri"/>
                <a:sym typeface="Calibri"/>
              </a:rPr>
            </a:br>
            <a:r>
              <a:rPr lang="en" sz="800">
                <a:latin typeface="Calibri"/>
                <a:ea typeface="Calibri"/>
                <a:cs typeface="Calibri"/>
                <a:sym typeface="Calibri"/>
              </a:rPr>
              <a:t>2. Connected mobility solutions to enable modal shift, and electric vehicles</a:t>
            </a:r>
            <a:br>
              <a:rPr lang="en" sz="800">
                <a:latin typeface="Calibri"/>
                <a:ea typeface="Calibri"/>
                <a:cs typeface="Calibri"/>
                <a:sym typeface="Calibri"/>
              </a:rPr>
            </a:br>
            <a:r>
              <a:rPr lang="en" sz="800">
                <a:latin typeface="Calibri"/>
                <a:ea typeface="Calibri"/>
                <a:cs typeface="Calibri"/>
                <a:sym typeface="Calibri"/>
              </a:rPr>
              <a:t>3. Distributed and community energy solutions</a:t>
            </a:r>
            <a:br>
              <a:rPr lang="en" sz="800">
                <a:latin typeface="Calibri"/>
                <a:ea typeface="Calibri"/>
                <a:cs typeface="Calibri"/>
                <a:sym typeface="Calibri"/>
              </a:rPr>
            </a:br>
            <a:r>
              <a:rPr lang="en" sz="800">
                <a:latin typeface="Calibri"/>
                <a:ea typeface="Calibri"/>
                <a:cs typeface="Calibri"/>
                <a:sym typeface="Calibri"/>
              </a:rPr>
              <a:t>4. Smarter buildings that are transparent about energy consumption, use and generation</a:t>
            </a:r>
            <a:br>
              <a:rPr lang="en" sz="800">
                <a:latin typeface="Calibri"/>
                <a:ea typeface="Calibri"/>
                <a:cs typeface="Calibri"/>
                <a:sym typeface="Calibri"/>
              </a:rPr>
            </a:br>
            <a:r>
              <a:rPr lang="en" sz="800">
                <a:latin typeface="Calibri"/>
                <a:ea typeface="Calibri"/>
                <a:cs typeface="Calibri"/>
                <a:sym typeface="Calibri"/>
              </a:rPr>
              <a:t>5. Smart energy, water and waste management</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Behind these key areas are technology solutions like 'smart meters' and the 'smart grid', which have been widely covered in the news.</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But how much more efficient could we really make our lifestyles, today? Could we turn down the office heating without sacrificing comfort? Could we work flexibly, modify our travel patterns, and still achieve the business and mobility services we have come to rely on? </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SLIDES_API66279290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SLIDES_API66279290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bae7ab54f6_0_51: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51" name="Google Shape;451;g2bae7ab54f6_0_51: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bae7ab54f6_0_9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61" name="Google Shape;461;g2bae7ab54f6_0_9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ae7ab54f6_0_77: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71" name="Google Shape;471;g2bae7ab54f6_0_77: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SLIDES_API206149216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SLIDES_API206149216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questions from your audience will appear when you get to this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SLIDES_API157040997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SLIDES_API157040997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60c3b13169_2_24: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5" name="Google Shape;105;g60c3b13169_2_24: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SLIDES_API132948844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SLIDES_API132948844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ae7ab54f6_0_10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4" name="Google Shape;134;g2bae7ab54f6_0_10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ae7ab54f6_0_156: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7" name="Google Shape;147;g2bae7ab54f6_0_156: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ae7ab54f6_0_182: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0" name="Google Shape;160;g2bae7ab54f6_0_182: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4"/>
          <p:cNvSpPr txBox="1"/>
          <p:nvPr>
            <p:ph idx="10" type="dt"/>
          </p:nvPr>
        </p:nvSpPr>
        <p:spPr>
          <a:xfrm>
            <a:off x="76220" y="4551759"/>
            <a:ext cx="2042453" cy="498871"/>
          </a:xfrm>
          <a:prstGeom prst="rect">
            <a:avLst/>
          </a:prstGeom>
          <a:noFill/>
          <a:ln>
            <a:noFill/>
          </a:ln>
        </p:spPr>
        <p:txBody>
          <a:bodyPr anchorCtr="0" anchor="ctr" bIns="35100" lIns="67500" spcFirstLastPara="1" rIns="67500" wrap="square" tIns="351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4"/>
          <p:cNvSpPr txBox="1"/>
          <p:nvPr>
            <p:ph idx="11" type="ftr"/>
          </p:nvPr>
        </p:nvSpPr>
        <p:spPr>
          <a:xfrm>
            <a:off x="0" y="0"/>
            <a:ext cx="2250586"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400" u="none">
                <a:solidFill>
                  <a:srgbClr val="FFFFFF"/>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9pPr>
          </a:lstStyle>
          <a:p/>
        </p:txBody>
      </p:sp>
      <p:sp>
        <p:nvSpPr>
          <p:cNvPr id="62" name="Google Shape;62;p14"/>
          <p:cNvSpPr txBox="1"/>
          <p:nvPr>
            <p:ph idx="12" type="sldNum"/>
          </p:nvPr>
        </p:nvSpPr>
        <p:spPr>
          <a:xfrm>
            <a:off x="8001893" y="171450"/>
            <a:ext cx="822936" cy="270272"/>
          </a:xfrm>
          <a:prstGeom prst="rect">
            <a:avLst/>
          </a:prstGeom>
          <a:noFill/>
          <a:ln>
            <a:noFill/>
          </a:ln>
        </p:spPr>
        <p:txBody>
          <a:bodyPr anchorCtr="0" anchor="ctr" bIns="35100" lIns="67500" spcFirstLastPara="1" rIns="67500" wrap="square" tIns="35100">
            <a:noAutofit/>
          </a:bodyPr>
          <a:lstStyle>
            <a:lvl1pPr indent="0" lvl="0"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1pPr>
            <a:lvl2pPr indent="0" lvl="1"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2pPr>
            <a:lvl3pPr indent="0" lvl="2"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3pPr>
            <a:lvl4pPr indent="0" lvl="3"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4pPr>
            <a:lvl5pPr indent="0" lvl="4"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5pPr>
            <a:lvl6pPr indent="0" lvl="5"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6pPr>
            <a:lvl7pPr indent="0" lvl="6"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7pPr>
            <a:lvl8pPr indent="0" lvl="7"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8pPr>
            <a:lvl9pPr indent="0" lvl="8"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50" name="Shape 50"/>
        <p:cNvGrpSpPr/>
        <p:nvPr/>
      </p:nvGrpSpPr>
      <p:grpSpPr>
        <a:xfrm>
          <a:off x="0" y="0"/>
          <a:ext cx="0" cy="0"/>
          <a:chOff x="0" y="0"/>
          <a:chExt cx="0" cy="0"/>
        </a:xfrm>
      </p:grpSpPr>
      <p:sp>
        <p:nvSpPr>
          <p:cNvPr id="51" name="Google Shape;51;p13"/>
          <p:cNvSpPr/>
          <p:nvPr/>
        </p:nvSpPr>
        <p:spPr>
          <a:xfrm>
            <a:off x="0" y="4477940"/>
            <a:ext cx="9145191" cy="66555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2" name="Google Shape;52;p13"/>
          <p:cNvSpPr/>
          <p:nvPr/>
        </p:nvSpPr>
        <p:spPr>
          <a:xfrm>
            <a:off x="-9527" y="4539853"/>
            <a:ext cx="2249676" cy="534590"/>
          </a:xfrm>
          <a:prstGeom prst="rect">
            <a:avLst/>
          </a:prstGeom>
          <a:solidFill>
            <a:srgbClr val="02374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3" name="Google Shape;53;p13"/>
          <p:cNvSpPr/>
          <p:nvPr/>
        </p:nvSpPr>
        <p:spPr>
          <a:xfrm>
            <a:off x="2359242" y="4532709"/>
            <a:ext cx="6785948" cy="535781"/>
          </a:xfrm>
          <a:prstGeom prst="rect">
            <a:avLst/>
          </a:prstGeom>
          <a:solidFill>
            <a:srgbClr val="02374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4" name="Google Shape;54;p13"/>
          <p:cNvSpPr txBox="1"/>
          <p:nvPr>
            <p:ph type="title"/>
          </p:nvPr>
        </p:nvSpPr>
        <p:spPr>
          <a:xfrm>
            <a:off x="609759" y="171450"/>
            <a:ext cx="8138851" cy="727471"/>
          </a:xfrm>
          <a:prstGeom prst="rect">
            <a:avLst/>
          </a:prstGeom>
          <a:noFill/>
          <a:ln>
            <a:noFill/>
          </a:ln>
        </p:spPr>
        <p:txBody>
          <a:bodyPr anchorCtr="0" anchor="ctr" bIns="35100" lIns="67500" spcFirstLastPara="1" rIns="67500" wrap="square" tIns="35100">
            <a:noAutofit/>
          </a:bodyPr>
          <a:lstStyle>
            <a:lvl1pPr lvl="0"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9pPr>
          </a:lstStyle>
          <a:p/>
        </p:txBody>
      </p:sp>
      <p:sp>
        <p:nvSpPr>
          <p:cNvPr id="55" name="Google Shape;55;p13"/>
          <p:cNvSpPr txBox="1"/>
          <p:nvPr>
            <p:ph idx="1" type="body"/>
          </p:nvPr>
        </p:nvSpPr>
        <p:spPr>
          <a:xfrm>
            <a:off x="613331" y="1200150"/>
            <a:ext cx="8138851" cy="3378994"/>
          </a:xfrm>
          <a:prstGeom prst="rect">
            <a:avLst/>
          </a:prstGeom>
          <a:noFill/>
          <a:ln>
            <a:noFill/>
          </a:ln>
        </p:spPr>
        <p:txBody>
          <a:bodyPr anchorCtr="0" anchor="t" bIns="35100" lIns="67500" spcFirstLastPara="1" rIns="67500" wrap="square" tIns="35100">
            <a:noAutofit/>
          </a:bodyPr>
          <a:lstStyle>
            <a:lvl1pPr indent="-228600" lvl="0" marL="457200" marR="0" rtl="0" algn="l">
              <a:lnSpc>
                <a:spcPct val="100000"/>
              </a:lnSpc>
              <a:spcBef>
                <a:spcPts val="500"/>
              </a:spcBef>
              <a:spcAft>
                <a:spcPts val="0"/>
              </a:spcAft>
              <a:buSzPts val="1100"/>
              <a:buNone/>
              <a:defRPr b="0" i="0" sz="2200" u="none" cap="none" strike="noStrike">
                <a:solidFill>
                  <a:srgbClr val="023747"/>
                </a:solidFill>
                <a:latin typeface="Twentieth Century"/>
                <a:ea typeface="Twentieth Century"/>
                <a:cs typeface="Twentieth Century"/>
                <a:sym typeface="Twentieth Century"/>
              </a:defRPr>
            </a:lvl1pPr>
            <a:lvl2pPr indent="-228600" lvl="1" marL="914400" marR="0" rtl="0" algn="l">
              <a:lnSpc>
                <a:spcPct val="100000"/>
              </a:lnSpc>
              <a:spcBef>
                <a:spcPts val="400"/>
              </a:spcBef>
              <a:spcAft>
                <a:spcPts val="0"/>
              </a:spcAft>
              <a:buSzPts val="1100"/>
              <a:buNone/>
              <a:defRPr b="0" i="0" sz="2000" u="none" cap="none" strike="noStrike">
                <a:solidFill>
                  <a:srgbClr val="023747"/>
                </a:solidFill>
                <a:latin typeface="Twentieth Century"/>
                <a:ea typeface="Twentieth Century"/>
                <a:cs typeface="Twentieth Century"/>
                <a:sym typeface="Twentieth Century"/>
              </a:defRPr>
            </a:lvl2pPr>
            <a:lvl3pPr indent="-228600" lvl="2" marL="1371600" marR="0" rtl="0" algn="l">
              <a:lnSpc>
                <a:spcPct val="100000"/>
              </a:lnSpc>
              <a:spcBef>
                <a:spcPts val="400"/>
              </a:spcBef>
              <a:spcAft>
                <a:spcPts val="0"/>
              </a:spcAft>
              <a:buSzPts val="1100"/>
              <a:buNone/>
              <a:defRPr b="0" i="0" sz="1700" u="none" cap="none" strike="noStrike">
                <a:solidFill>
                  <a:srgbClr val="023747"/>
                </a:solidFill>
                <a:latin typeface="Twentieth Century"/>
                <a:ea typeface="Twentieth Century"/>
                <a:cs typeface="Twentieth Century"/>
                <a:sym typeface="Twentieth Century"/>
              </a:defRPr>
            </a:lvl3pPr>
            <a:lvl4pPr indent="-228600" lvl="3" marL="18288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4pPr>
            <a:lvl5pPr indent="-228600" lvl="4" marL="22860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5pPr>
            <a:lvl6pPr indent="-228600" lvl="5" marL="27432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6pPr>
            <a:lvl7pPr indent="-228600" lvl="6" marL="32004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7pPr>
            <a:lvl8pPr indent="-228600" lvl="7" marL="36576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8pPr>
            <a:lvl9pPr indent="-228600" lvl="8" marL="41148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9pPr>
          </a:lstStyle>
          <a:p/>
        </p:txBody>
      </p:sp>
      <p:sp>
        <p:nvSpPr>
          <p:cNvPr id="56" name="Google Shape;56;p13"/>
          <p:cNvSpPr txBox="1"/>
          <p:nvPr>
            <p:ph idx="10" type="dt"/>
          </p:nvPr>
        </p:nvSpPr>
        <p:spPr>
          <a:xfrm>
            <a:off x="76220" y="4551759"/>
            <a:ext cx="2042453" cy="498871"/>
          </a:xfrm>
          <a:prstGeom prst="rect">
            <a:avLst/>
          </a:prstGeom>
          <a:noFill/>
          <a:ln>
            <a:noFill/>
          </a:ln>
        </p:spPr>
        <p:txBody>
          <a:bodyPr anchorCtr="0" anchor="ctr" bIns="35100" lIns="67500" spcFirstLastPara="1" rIns="67500" wrap="square" tIns="35100">
            <a:noAutofit/>
          </a:bodyPr>
          <a:lstStyle>
            <a:lvl1pPr lvl="0" marR="0" rtl="0" algn="ctr">
              <a:lnSpc>
                <a:spcPct val="100000"/>
              </a:lnSpc>
              <a:spcBef>
                <a:spcPts val="0"/>
              </a:spcBef>
              <a:spcAft>
                <a:spcPts val="0"/>
              </a:spcAft>
              <a:buSzPts val="1100"/>
              <a:buNone/>
              <a:defRPr b="0" i="0" sz="1500" u="non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9pPr>
          </a:lstStyle>
          <a:p/>
        </p:txBody>
      </p:sp>
      <p:sp>
        <p:nvSpPr>
          <p:cNvPr id="57" name="Google Shape;57;p13"/>
          <p:cNvSpPr/>
          <p:nvPr/>
        </p:nvSpPr>
        <p:spPr>
          <a:xfrm>
            <a:off x="2086518" y="177403"/>
            <a:ext cx="5867737" cy="273844"/>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8" name="Google Shape;58;p13"/>
          <p:cNvSpPr txBox="1"/>
          <p:nvPr>
            <p:ph idx="12" type="sldNum"/>
          </p:nvPr>
        </p:nvSpPr>
        <p:spPr>
          <a:xfrm>
            <a:off x="8001893" y="171450"/>
            <a:ext cx="822936" cy="270272"/>
          </a:xfrm>
          <a:prstGeom prst="rect">
            <a:avLst/>
          </a:prstGeom>
          <a:noFill/>
          <a:ln>
            <a:noFill/>
          </a:ln>
        </p:spPr>
        <p:txBody>
          <a:bodyPr anchorCtr="0" anchor="ctr" bIns="35100" lIns="67500" spcFirstLastPara="1" rIns="67500" wrap="square" tIns="35100">
            <a:noAutofit/>
          </a:bodyPr>
          <a:lstStyle>
            <a:lvl1pPr indent="0" lvl="0"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b="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6.jpg"/><Relationship Id="rId5"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0.jpg"/><Relationship Id="rId5" Type="http://schemas.openxmlformats.org/officeDocument/2006/relationships/image" Target="../media/image14.png"/><Relationship Id="rId6" Type="http://schemas.openxmlformats.org/officeDocument/2006/relationships/image" Target="../media/image32.png"/><Relationship Id="rId7" Type="http://schemas.openxmlformats.org/officeDocument/2006/relationships/hyperlink" Target="https://www.goodai.com/hlai/" TargetMode="External"/><Relationship Id="rId8" Type="http://schemas.openxmlformats.org/officeDocument/2006/relationships/hyperlink" Target="https://www.goodai.com/hla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0.jpg"/><Relationship Id="rId5" Type="http://schemas.openxmlformats.org/officeDocument/2006/relationships/image" Target="../media/image14.png"/><Relationship Id="rId6" Type="http://schemas.openxmlformats.org/officeDocument/2006/relationships/image" Target="../media/image38.png"/><Relationship Id="rId7" Type="http://schemas.openxmlformats.org/officeDocument/2006/relationships/hyperlink" Target="https://ark-invest.com/big-ideas-2024" TargetMode="External"/><Relationship Id="rId8" Type="http://schemas.openxmlformats.org/officeDocument/2006/relationships/hyperlink" Target="https://www.youtube.com/watch?v=hFg1TMACw4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14.png"/><Relationship Id="rId5" Type="http://schemas.openxmlformats.org/officeDocument/2006/relationships/image" Target="../media/image28.jpg"/><Relationship Id="rId6" Type="http://schemas.openxmlformats.org/officeDocument/2006/relationships/hyperlink" Target="https://www.youtube.com/watch?v=tffX3VljTtI"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0.jpg"/><Relationship Id="rId9" Type="http://schemas.openxmlformats.org/officeDocument/2006/relationships/hyperlink" Target="https://www.flawlessai.com/" TargetMode="External"/><Relationship Id="rId5" Type="http://schemas.openxmlformats.org/officeDocument/2006/relationships/image" Target="../media/image14.png"/><Relationship Id="rId6" Type="http://schemas.openxmlformats.org/officeDocument/2006/relationships/hyperlink" Target="http://drive.google.com/file/d/1e1kwnUCsFzAt_IR2kzsaRnSU18kKSnkx/view" TargetMode="External"/><Relationship Id="rId7" Type="http://schemas.openxmlformats.org/officeDocument/2006/relationships/image" Target="../media/image30.jpg"/><Relationship Id="rId8" Type="http://schemas.openxmlformats.org/officeDocument/2006/relationships/hyperlink" Target="https://www.latimes.com/entertainment-arts/business/story/2022-12-19/the-next-frontier-in-moviemaking-ai-edit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0.jp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1" Type="http://schemas.openxmlformats.org/officeDocument/2006/relationships/image" Target="../media/image39.jpg"/><Relationship Id="rId10" Type="http://schemas.openxmlformats.org/officeDocument/2006/relationships/hyperlink" Target="https://captum.ai/" TargetMode="External"/><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towardsdatascience.com/explainable-ai-regression-problem-practical-guide-f4d1994df692" TargetMode="External"/><Relationship Id="rId4" Type="http://schemas.openxmlformats.org/officeDocument/2006/relationships/hyperlink" Target="https://github.com/marcotcr/lime" TargetMode="External"/><Relationship Id="rId9" Type="http://schemas.openxmlformats.org/officeDocument/2006/relationships/hyperlink" Target="https://towardsdatascience.com/explainable-ai-regression-problem-practical-guide-f4d1994df692" TargetMode="External"/><Relationship Id="rId5" Type="http://schemas.openxmlformats.org/officeDocument/2006/relationships/hyperlink" Target="https://towardsdatascience.com/explainable-ai-regression-problem-practical-guide-f4d1994df692" TargetMode="External"/><Relationship Id="rId6" Type="http://schemas.openxmlformats.org/officeDocument/2006/relationships/hyperlink" Target="https://github.com/slundberg/shap" TargetMode="External"/><Relationship Id="rId7" Type="http://schemas.openxmlformats.org/officeDocument/2006/relationships/hyperlink" Target="https://towardsdatascience.com/explainable-ai-regression-problem-practical-guide-f4d1994df692" TargetMode="External"/><Relationship Id="rId8" Type="http://schemas.openxmlformats.org/officeDocument/2006/relationships/hyperlink" Target="https://github.com/SeldonIO/alibi"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80.png"/><Relationship Id="rId4" Type="http://schemas.openxmlformats.org/officeDocument/2006/relationships/image" Target="../media/image26.jpg"/><Relationship Id="rId5" Type="http://schemas.openxmlformats.org/officeDocument/2006/relationships/image" Target="../media/image3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hyperlink" Target="https://www.oecd.org/future-of-work/reports-and-data/what-happened-to-jobs-at-high-risk-of-automation-2021.pdf" TargetMode="External"/><Relationship Id="rId4" Type="http://schemas.openxmlformats.org/officeDocument/2006/relationships/hyperlink" Target="https://oecd.ai/en/dashboards/countries/Slovakia" TargetMode="External"/><Relationship Id="rId5" Type="http://schemas.openxmlformats.org/officeDocument/2006/relationships/hyperlink" Target="https://www.mckinsey.com/featured-insights/future-of-work/ai-automation-and-the-future-of-work-ten-things-to-solve-for" TargetMode="External"/><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s://aislovakia.com/en/" TargetMode="External"/><Relationship Id="rId4" Type="http://schemas.openxmlformats.org/officeDocument/2006/relationships/image" Target="../media/image47.png"/><Relationship Id="rId5"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www.sli.do/features-google-slides?payload=eyJwcmVzZW50YXRpb25JZCI6IjFXMno2SmRscmFMMkRwUnVNeXppVXEzbGd1UTkxRXQwUnVzZGJWSi12MXBZIiwic2xpZGVJZCI6IlNMSURFU19BUEk2MTI4NTk3NzFfMCJ9" TargetMode="External"/><Relationship Id="rId4" Type="http://schemas.openxmlformats.org/officeDocument/2006/relationships/image" Target="../media/image2.png"/><Relationship Id="rId5" Type="http://schemas.openxmlformats.org/officeDocument/2006/relationships/hyperlink" Target="https://www.sli.do/features-google-slides?interaction-type=Sm9pbg%3D%3D" TargetMode="External"/><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aislovakia.com/en/" TargetMode="External"/><Relationship Id="rId4" Type="http://schemas.openxmlformats.org/officeDocument/2006/relationships/image" Target="../media/image3.png"/><Relationship Id="rId9"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hyperlink" Target="https://therecursive.com/ai-trends-central-and-eastern-europe-report/" TargetMode="External"/><Relationship Id="rId7" Type="http://schemas.openxmlformats.org/officeDocument/2006/relationships/hyperlink" Target="https://therecursive.com/collaboration-is-the-key-to-success-radovan-kavicky-on-fostering-ai-innovation-in-slovakia/" TargetMode="External"/><Relationship Id="rId8"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www.sli.do/features-google-slides?interaction-type=UXVpeg%3D%3D" TargetMode="External"/><Relationship Id="rId4" Type="http://schemas.openxmlformats.org/officeDocument/2006/relationships/image" Target="../media/image36.png"/><Relationship Id="rId5" Type="http://schemas.openxmlformats.org/officeDocument/2006/relationships/hyperlink" Target="https://www.sli.do/features-google-slides?payload=eyJwb2xsUXVlc3Rpb25VdWlkIjoiYzQwNWMwMzgtZWE1Mi00ZjEwLTg5ODMtMWE4YWViYTg5N2JhIiwicG9sbFV1aWQiOiJhYjQ3ZWExMi0wYWZiLTQzN2UtYmEzNy03MDQ2NWM3YWVkZjAiLCJwcmVzZW50YXRpb25JZCI6IjFXMno2SmRscmFMMkRwUnVNeXppVXEzbGd1UTkxRXQwUnVzZGJWSi12MXBZIiwic2xpZGVJZCI6IlNMSURFU19BUEkxMDc0ODg5MzYxXzAiLCJ0aW1lbGluZSI6W3sic2NyZWVuIjoiUXVpekpvaW5pbmcifSx7InBvbGxRdWVzdGlvblV1aWQiOiJjNDA1YzAzOC1lYTUyLTRmMTAtODk4My0xYThhZWJhODk3YmEiLCJzaG93Q29ycmVjdEFuc3dlcnMiOmZhbHNlLCJzaG93UmVzdWx0cyI6ZmFsc2UsInZvdGluZ0xvY2tlZCI6ZmFsc2V9LHsicG9sbFF1ZXN0aW9uVXVpZCI6ImM0MDVjMDM4LWVhNTItNGYxMC04OTgzLTFhOGFlYmE4OTdiYSIsInNob3dDb3JyZWN0QW5zd2VycyI6ZmFsc2UsInNob3dSZXN1bHRzIjp0cnVlLCJ2b3RpbmdMb2NrZWQiOnRydWV9LHsicG9sbFF1ZXN0aW9uVXVpZCI6ImM0MDVjMDM4LWVhNTItNGYxMC04OTgzLTFhOGFlYmE4OTdiYSIsInNob3dDb3JyZWN0QW5zd2VycyI6dHJ1ZSwic2hvd1Jlc3VsdHMiOnRydWUsInZvdGluZ0xvY2tlZCI6dHJ1ZX0seyJwb2xsUXVlc3Rpb25VdWlkIjoiYzQwNWMwMzgtZWE1Mi00ZjEwLTg5ODMtMWE4YWViYTg5N2JhIiwic2NyZWVuIjoiUXVpekxlYWRlcmJvYXJkIiwic2hvd0NvcnJlY3RBbnN3ZXJzIjp0cnVlLCJzaG93UmVzdWx0cyI6dHJ1ZSwidm90aW5nTG9ja2VkIjp0cnVlfV0sInR5cGUiOiJTbGlkb1BvbGwifQ%3D%3D"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www.sli.do/features-google-slides?payload=eyJwcmVzZW50YXRpb25JZCI6IjFXMno2SmRscmFMMkRwUnVNeXppVXEzbGd1UTkxRXQwUnVzZGJWSi12MXBZIiwic2xpZGVJZCI6IlNMSURFU19BUEkxNjA4NzUyNjQ3XzAiLCJwb2xsVXVpZCI6ImE1Y2ZiMmZkLWU4YjAtNDM1Ni1iNzI3LWFjZWM4NWU1NmU3MiIsInR5cGUiOiJTbGlkb1BvbGwiLCJ0aW1lbGluZSI6W3sicG9sbFF1ZXN0aW9uVXVpZCI6IjM4NmI2ODdhLWIwMDUtNGM0Yy05Y2RjLTg2YWVkOGVjZDdhNCIsInNob3dSZXN1bHRzIjp0cnVlfV19" TargetMode="External"/><Relationship Id="rId4" Type="http://schemas.openxmlformats.org/officeDocument/2006/relationships/image" Target="../media/image2.png"/><Relationship Id="rId5" Type="http://schemas.openxmlformats.org/officeDocument/2006/relationships/hyperlink" Target="https://www.sli.do/features-google-slides?interaction-type=TXVsdGlwbGVDaG9pY2U%3D" TargetMode="External"/><Relationship Id="rId6"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edition.cnn.com/2023/09/20/tech/musk-neuralink-human-trials/index.html" TargetMode="External"/><Relationship Id="rId4" Type="http://schemas.openxmlformats.org/officeDocument/2006/relationships/image" Target="../media/image44.png"/><Relationship Id="rId5" Type="http://schemas.openxmlformats.org/officeDocument/2006/relationships/image" Target="../media/image6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edition.cnn.com/2023/09/20/tech/musk-neuralink-human-trials/index.html" TargetMode="External"/><Relationship Id="rId4" Type="http://schemas.openxmlformats.org/officeDocument/2006/relationships/image" Target="../media/image49.png"/><Relationship Id="rId5" Type="http://schemas.openxmlformats.org/officeDocument/2006/relationships/hyperlink" Target="https://research.tilburguniversity.edu/en/persons/maryam-alimardani" TargetMode="External"/><Relationship Id="rId6" Type="http://schemas.openxmlformats.org/officeDocument/2006/relationships/hyperlink" Target="https://zive.aktuality.sk/clanok/y2bZg01/vedkyna-skuma-ako-sa-da-vidiet-do-mozgu-pytali-sme-sa-co-s-tym-robit/" TargetMode="External"/><Relationship Id="rId7" Type="http://schemas.openxmlformats.org/officeDocument/2006/relationships/image" Target="../media/image7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68.png"/><Relationship Id="rId9"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0.jpg"/><Relationship Id="rId7" Type="http://schemas.openxmlformats.org/officeDocument/2006/relationships/image" Target="../media/image53.png"/><Relationship Id="rId8"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47.png"/><Relationship Id="rId5" Type="http://schemas.openxmlformats.org/officeDocument/2006/relationships/image" Target="../media/image62.png"/><Relationship Id="rId6" Type="http://schemas.openxmlformats.org/officeDocument/2006/relationships/image" Target="../media/image71.png"/><Relationship Id="rId7" Type="http://schemas.openxmlformats.org/officeDocument/2006/relationships/image" Target="../media/image73.png"/></Relationships>
</file>

<file path=ppt/slides/_rels/slide32.xml.rels><?xml version="1.0" encoding="UTF-8" standalone="yes"?><Relationships xmlns="http://schemas.openxmlformats.org/package/2006/relationships"><Relationship Id="rId11" Type="http://schemas.openxmlformats.org/officeDocument/2006/relationships/image" Target="../media/image66.jpg"/><Relationship Id="rId10" Type="http://schemas.openxmlformats.org/officeDocument/2006/relationships/image" Target="../media/image64.jpg"/><Relationship Id="rId13" Type="http://schemas.openxmlformats.org/officeDocument/2006/relationships/image" Target="../media/image47.png"/><Relationship Id="rId12" Type="http://schemas.openxmlformats.org/officeDocument/2006/relationships/image" Target="../media/image59.jpg"/><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mailto:radovan.kavicky@gapdata.org" TargetMode="External"/><Relationship Id="rId4" Type="http://schemas.openxmlformats.org/officeDocument/2006/relationships/hyperlink" Target="mailto:radovan.kavicky@gmail.com" TargetMode="External"/><Relationship Id="rId9" Type="http://schemas.openxmlformats.org/officeDocument/2006/relationships/image" Target="../media/image76.png"/><Relationship Id="rId15" Type="http://schemas.openxmlformats.org/officeDocument/2006/relationships/image" Target="../media/image56.png"/><Relationship Id="rId14" Type="http://schemas.openxmlformats.org/officeDocument/2006/relationships/image" Target="../media/image17.png"/><Relationship Id="rId17" Type="http://schemas.openxmlformats.org/officeDocument/2006/relationships/image" Target="../media/image54.jpg"/><Relationship Id="rId16" Type="http://schemas.openxmlformats.org/officeDocument/2006/relationships/image" Target="../media/image58.png"/><Relationship Id="rId5" Type="http://schemas.openxmlformats.org/officeDocument/2006/relationships/hyperlink" Target="mailto:radovan.kavicky@gmail.com" TargetMode="External"/><Relationship Id="rId19" Type="http://schemas.openxmlformats.org/officeDocument/2006/relationships/image" Target="../media/image14.png"/><Relationship Id="rId6" Type="http://schemas.openxmlformats.org/officeDocument/2006/relationships/hyperlink" Target="http://www.linkedin.com/in/radovankavicky" TargetMode="External"/><Relationship Id="rId18" Type="http://schemas.openxmlformats.org/officeDocument/2006/relationships/image" Target="../media/image62.png"/><Relationship Id="rId7" Type="http://schemas.openxmlformats.org/officeDocument/2006/relationships/hyperlink" Target="https://gapdata.slack.com/" TargetMode="External"/><Relationship Id="rId8" Type="http://schemas.openxmlformats.org/officeDocument/2006/relationships/hyperlink" Target="https://github.com/radovankavick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75.png"/><Relationship Id="rId4" Type="http://schemas.openxmlformats.org/officeDocument/2006/relationships/hyperlink" Target="https://www.meetup.com/Julia-Users-Group-Slovakia/" TargetMode="External"/><Relationship Id="rId5" Type="http://schemas.openxmlformats.org/officeDocument/2006/relationships/hyperlink" Target="https://www.facebook.com/groups/379292635993253/" TargetMode="External"/><Relationship Id="rId6" Type="http://schemas.openxmlformats.org/officeDocument/2006/relationships/image" Target="../media/image7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s://www.sli.do/features-google-slides?interaction-type=UmF0aW5n" TargetMode="External"/><Relationship Id="rId4" Type="http://schemas.openxmlformats.org/officeDocument/2006/relationships/image" Target="../media/image60.png"/><Relationship Id="rId5" Type="http://schemas.openxmlformats.org/officeDocument/2006/relationships/hyperlink" Target="https://www.sli.do/features-google-slides?payload=eyJwb2xsVXVpZCI6IjQ1MTNjMGNjLTE1NDktNGZiZi05NTBkLWU5M2YwZjUwMzUwMCIsInByZXNlbnRhdGlvbklkIjoiMVcyejZKZGxyYUwyRHBSdU15emlVcTNsZ3VROTFFdDBSdXNkYlZKLXYxcFkiLCJzbGlkZUlkIjoiU0xJREVTX0FQSTY2Mjc5MjkwMl8wIiwidGltZWxpbmUiOlt7InBvbGxRdWVzdGlvblV1aWQiOiJlOWQyZWZmNy1kYmIwLTRmMTQtODIxOS0xYTAyNjlmNjViYWEiLCJzaG93UmVzdWx0cyI6dHJ1ZX1dLCJ0eXBlIjoiU2xpZG9Qb2xsIn0%3D" TargetMode="External"/><Relationship Id="rId6" Type="http://schemas.openxmlformats.org/officeDocument/2006/relationships/image" Target="../media/image2.png"/><Relationship Id="rId7" Type="http://schemas.openxmlformats.org/officeDocument/2006/relationships/hyperlink" Target="https://chrome.google.com/webstore/detail/slido/dhhclfjehmpacimcdknijodpjpmppkii"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7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7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www.globalaishow.com/" TargetMode="External"/><Relationship Id="rId4" Type="http://schemas.openxmlformats.org/officeDocument/2006/relationships/hyperlink" Target="https://www.globalaishow.com/" TargetMode="External"/><Relationship Id="rId5" Type="http://schemas.openxmlformats.org/officeDocument/2006/relationships/image" Target="../media/image70.png"/><Relationship Id="rId6" Type="http://schemas.openxmlformats.org/officeDocument/2006/relationships/image" Target="../media/image7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s://www.sli.do/features-google-slides?payload=eyJwcmVzZW50YXRpb25JZCI6IjFXMno2SmRscmFMMkRwUnVNeXppVXEzbGd1UTkxRXQwUnVzZGJWSi12MXBZIiwic2xpZGVJZCI6IlNMSURFU19BUEkyMDYxNDkyMTY4XzAifQ%3D%3D" TargetMode="External"/><Relationship Id="rId4" Type="http://schemas.openxmlformats.org/officeDocument/2006/relationships/image" Target="../media/image2.png"/><Relationship Id="rId5" Type="http://schemas.openxmlformats.org/officeDocument/2006/relationships/hyperlink" Target="https://www.sli.do/features-google-slides?interaction-type=UUE%3D" TargetMode="External"/><Relationship Id="rId6"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www.sli.do/features-google-slides?payload=eyJwcmVzZW50YXRpb25JZCI6IjFXMno2SmRscmFMMkRwUnVNeXppVXEzbGd1UTkxRXQwUnVzZGJWSi12MXBZIiwic2xpZGVJZCI6IlNMSURFU19BUEkxNTcwNDA5OTc5XzAiLCJwb2xsVXVpZCI6ImZiM2U5YWE2LTNmMzMtNDY4Yi05ZjgwLTQ1OWUxYmIyN2M1YSIsInRpbWVsaW5lIjpbeyJzaG93UmVzdWx0cyI6dHJ1ZSwicG9sbFF1ZXN0aW9uVXVpZCI6IjJlYTU4ZWM2LWE2YjQtNGYzOC05ODczLWVmZDllOTAyNDc4ZSJ9XSwidHlwZSI6IlNsaWRvUG9sbCJ9" TargetMode="External"/><Relationship Id="rId4" Type="http://schemas.openxmlformats.org/officeDocument/2006/relationships/image" Target="../media/image2.png"/><Relationship Id="rId5" Type="http://schemas.openxmlformats.org/officeDocument/2006/relationships/hyperlink" Target="https://www.sli.do/features-google-slides?interaction-type=V29yZENsb3Vk" TargetMode="External"/><Relationship Id="rId6" Type="http://schemas.openxmlformats.org/officeDocument/2006/relationships/image" Target="../media/image5.png"/></Relationships>
</file>

<file path=ppt/slides/_rels/slide5.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4.jpg"/><Relationship Id="rId13" Type="http://schemas.openxmlformats.org/officeDocument/2006/relationships/image" Target="../media/image3.png"/><Relationship Id="rId12"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www.justice.gov.sk/tlacovespravy/tlacova-sprava-1581/" TargetMode="External"/><Relationship Id="rId4" Type="http://schemas.openxmlformats.org/officeDocument/2006/relationships/image" Target="../media/image19.jpg"/><Relationship Id="rId9" Type="http://schemas.openxmlformats.org/officeDocument/2006/relationships/image" Target="../media/image22.jpg"/><Relationship Id="rId14" Type="http://schemas.openxmlformats.org/officeDocument/2006/relationships/image" Target="../media/image9.jpg"/><Relationship Id="rId5" Type="http://schemas.openxmlformats.org/officeDocument/2006/relationships/image" Target="../media/image11.jpg"/><Relationship Id="rId6" Type="http://schemas.openxmlformats.org/officeDocument/2006/relationships/image" Target="../media/image4.jpg"/><Relationship Id="rId7" Type="http://schemas.openxmlformats.org/officeDocument/2006/relationships/image" Target="../media/image20.jpg"/><Relationship Id="rId8"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www.sli.do/features-google-slides?payload=eyJwcmVzZW50YXRpb25JZCI6IjFXMno2SmRscmFMMkRwUnVNeXppVXEzbGd1UTkxRXQwUnVzZGJWSi12MXBZIiwic2xpZGVJZCI6IlNMSURFU19BUEkxMzI5NDg4NDQzXzAiLCJwb2xsVXVpZCI6IjNkYzk5NDQ2LTMzYTEtNDc0MS1iYTQ0LTUzYmVmNWMxNmZlNCIsInRpbWVsaW5lIjpbeyJzaG93UmVzdWx0cyI6dHJ1ZSwicG9sbFF1ZXN0aW9uVXVpZCI6IjkyYmFiNWFjLTQ0YWItNDkyYy1iZTc5LTE4YjgxNzMyZjM0YiJ9XSwidHlwZSI6IlNsaWRvUG9sbCJ9" TargetMode="External"/><Relationship Id="rId4" Type="http://schemas.openxmlformats.org/officeDocument/2006/relationships/image" Target="../media/image2.png"/><Relationship Id="rId5" Type="http://schemas.openxmlformats.org/officeDocument/2006/relationships/hyperlink" Target="https://www.sli.do/features-google-slides?interaction-type=TXVsdGlwbGVDaG9pY2U%3D" TargetMode="External"/><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0.jpg"/><Relationship Id="rId9" Type="http://schemas.openxmlformats.org/officeDocument/2006/relationships/image" Target="../media/image6.png"/><Relationship Id="rId5" Type="http://schemas.openxmlformats.org/officeDocument/2006/relationships/image" Target="../media/image14.png"/><Relationship Id="rId6" Type="http://schemas.openxmlformats.org/officeDocument/2006/relationships/hyperlink" Target="http://drive.google.com/file/d/1w9i6zqpbGCeANDew9p1433zdjyXq6VnY/view" TargetMode="External"/><Relationship Id="rId7" Type="http://schemas.openxmlformats.org/officeDocument/2006/relationships/image" Target="../media/image13.jpg"/><Relationship Id="rId8" Type="http://schemas.openxmlformats.org/officeDocument/2006/relationships/hyperlink" Target="http://drive.google.com/file/d/1-CPE_VOCjasVWxXqf0j1xHW73YafN5Lm/vie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0.jpg"/><Relationship Id="rId5" Type="http://schemas.openxmlformats.org/officeDocument/2006/relationships/image" Target="../media/image14.png"/><Relationship Id="rId6" Type="http://schemas.openxmlformats.org/officeDocument/2006/relationships/image" Target="../media/image37.png"/><Relationship Id="rId7"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0.jpg"/><Relationship Id="rId5" Type="http://schemas.openxmlformats.org/officeDocument/2006/relationships/image" Target="../media/image14.png"/><Relationship Id="rId6"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3505" l="0" r="0" t="3496"/>
          <a:stretch/>
        </p:blipFill>
        <p:spPr>
          <a:xfrm>
            <a:off x="4870925" y="0"/>
            <a:ext cx="3498967" cy="3253980"/>
          </a:xfrm>
          <a:prstGeom prst="rect">
            <a:avLst/>
          </a:prstGeom>
          <a:noFill/>
          <a:ln>
            <a:noFill/>
          </a:ln>
        </p:spPr>
      </p:pic>
      <p:sp>
        <p:nvSpPr>
          <p:cNvPr id="68" name="Google Shape;68;p15"/>
          <p:cNvSpPr txBox="1"/>
          <p:nvPr/>
        </p:nvSpPr>
        <p:spPr>
          <a:xfrm>
            <a:off x="1508914" y="3321844"/>
            <a:ext cx="7057482" cy="723900"/>
          </a:xfrm>
          <a:prstGeom prst="rect">
            <a:avLst/>
          </a:prstGeom>
          <a:noFill/>
          <a:ln>
            <a:noFill/>
          </a:ln>
        </p:spPr>
        <p:txBody>
          <a:bodyPr anchorCtr="0" anchor="b" bIns="35100" lIns="67500" spcFirstLastPara="1" rIns="67500" wrap="square" tIns="35100">
            <a:noAutofit/>
          </a:bodyPr>
          <a:lstStyle/>
          <a:p>
            <a:pPr indent="0" lvl="0" marL="0" marR="0" rtl="0" algn="l">
              <a:lnSpc>
                <a:spcPct val="100000"/>
              </a:lnSpc>
              <a:spcBef>
                <a:spcPts val="0"/>
              </a:spcBef>
              <a:spcAft>
                <a:spcPts val="0"/>
              </a:spcAft>
              <a:buClr>
                <a:srgbClr val="023747"/>
              </a:buClr>
              <a:buSzPts val="1700"/>
              <a:buFont typeface="Garamond"/>
              <a:buNone/>
            </a:pPr>
            <a:r>
              <a:rPr b="1" i="0" lang="en" sz="1700" u="none">
                <a:solidFill>
                  <a:srgbClr val="023747"/>
                </a:solidFill>
                <a:latin typeface="Garamond"/>
                <a:ea typeface="Garamond"/>
                <a:cs typeface="Garamond"/>
                <a:sym typeface="Garamond"/>
              </a:rPr>
              <a:t>Ex</a:t>
            </a:r>
            <a:r>
              <a:rPr b="1" lang="en" sz="1700">
                <a:solidFill>
                  <a:srgbClr val="023747"/>
                </a:solidFill>
                <a:latin typeface="Garamond"/>
                <a:ea typeface="Garamond"/>
                <a:cs typeface="Garamond"/>
                <a:sym typeface="Garamond"/>
              </a:rPr>
              <a:t>plainable AI </a:t>
            </a:r>
            <a:r>
              <a:rPr b="1" i="0" lang="en" sz="1700" u="none">
                <a:solidFill>
                  <a:srgbClr val="023747"/>
                </a:solidFill>
                <a:latin typeface="Garamond"/>
                <a:ea typeface="Garamond"/>
                <a:cs typeface="Garamond"/>
                <a:sym typeface="Garamond"/>
              </a:rPr>
              <a:t>(xAI) &amp; Future of A</a:t>
            </a:r>
            <a:r>
              <a:rPr b="1" lang="en" sz="1700">
                <a:solidFill>
                  <a:srgbClr val="023747"/>
                </a:solidFill>
                <a:latin typeface="Garamond"/>
                <a:ea typeface="Garamond"/>
                <a:cs typeface="Garamond"/>
                <a:sym typeface="Garamond"/>
              </a:rPr>
              <a:t>rtificial Intelligence/ML (HLAI &amp; AGI)</a:t>
            </a:r>
            <a:endParaRPr sz="1700"/>
          </a:p>
          <a:p>
            <a:pPr indent="0" lvl="0" marL="0" marR="0" rtl="0" algn="l">
              <a:lnSpc>
                <a:spcPct val="100000"/>
              </a:lnSpc>
              <a:spcBef>
                <a:spcPts val="0"/>
              </a:spcBef>
              <a:spcAft>
                <a:spcPts val="0"/>
              </a:spcAft>
              <a:buClr>
                <a:srgbClr val="023747"/>
              </a:buClr>
              <a:buSzPts val="1700"/>
              <a:buFont typeface="Garamond"/>
              <a:buNone/>
            </a:pPr>
            <a:r>
              <a:rPr b="1" lang="en" sz="1600">
                <a:solidFill>
                  <a:srgbClr val="023747"/>
                </a:solidFill>
                <a:latin typeface="Garamond"/>
                <a:ea typeface="Garamond"/>
                <a:cs typeface="Garamond"/>
                <a:sym typeface="Garamond"/>
              </a:rPr>
              <a:t>1st/old version presented @ CODECON 2023 </a:t>
            </a:r>
            <a:r>
              <a:rPr b="1" lang="en" sz="1600">
                <a:solidFill>
                  <a:srgbClr val="023747"/>
                </a:solidFill>
                <a:latin typeface="Garamond"/>
                <a:ea typeface="Garamond"/>
                <a:cs typeface="Garamond"/>
                <a:sym typeface="Garamond"/>
              </a:rPr>
              <a:t>#CODECON, #CODECON2023</a:t>
            </a:r>
            <a:r>
              <a:rPr b="1" lang="en" sz="1600">
                <a:solidFill>
                  <a:srgbClr val="023747"/>
                </a:solidFill>
                <a:latin typeface="Garamond"/>
                <a:ea typeface="Garamond"/>
                <a:cs typeface="Garamond"/>
                <a:sym typeface="Garamond"/>
              </a:rPr>
              <a:t>  </a:t>
            </a:r>
            <a:endParaRPr sz="1600"/>
          </a:p>
        </p:txBody>
      </p:sp>
      <p:sp>
        <p:nvSpPr>
          <p:cNvPr id="69" name="Google Shape;69;p15"/>
          <p:cNvSpPr txBox="1"/>
          <p:nvPr/>
        </p:nvSpPr>
        <p:spPr>
          <a:xfrm>
            <a:off x="2439035" y="4516040"/>
            <a:ext cx="6706155" cy="5143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2300"/>
              <a:buFont typeface="Garamond"/>
              <a:buNone/>
            </a:pPr>
            <a:r>
              <a:rPr b="1" i="0" lang="en" sz="2300" u="none">
                <a:solidFill>
                  <a:srgbClr val="FFFFFF"/>
                </a:solidFill>
                <a:latin typeface="Garamond"/>
                <a:ea typeface="Garamond"/>
                <a:cs typeface="Garamond"/>
                <a:sym typeface="Garamond"/>
              </a:rPr>
              <a:t>Radovan Kavický, AIslovakIA</a:t>
            </a:r>
            <a:r>
              <a:rPr b="1" lang="en" sz="2300">
                <a:solidFill>
                  <a:srgbClr val="FFFFFF"/>
                </a:solidFill>
                <a:latin typeface="Garamond"/>
                <a:ea typeface="Garamond"/>
                <a:cs typeface="Garamond"/>
                <a:sym typeface="Garamond"/>
              </a:rPr>
              <a:t> </a:t>
            </a:r>
            <a:r>
              <a:rPr b="1" lang="en" sz="2300">
                <a:solidFill>
                  <a:schemeClr val="lt1"/>
                </a:solidFill>
                <a:latin typeface="Garamond"/>
                <a:ea typeface="Garamond"/>
                <a:cs typeface="Garamond"/>
                <a:sym typeface="Garamond"/>
              </a:rPr>
              <a:t>&amp; </a:t>
            </a:r>
            <a:r>
              <a:rPr b="1" i="0" lang="en" sz="2300" u="none">
                <a:solidFill>
                  <a:srgbClr val="FFFFFF"/>
                </a:solidFill>
                <a:latin typeface="Garamond"/>
                <a:ea typeface="Garamond"/>
                <a:cs typeface="Garamond"/>
                <a:sym typeface="Garamond"/>
              </a:rPr>
              <a:t>GapData Institute</a:t>
            </a:r>
            <a:endParaRPr sz="1100"/>
          </a:p>
        </p:txBody>
      </p:sp>
      <p:sp>
        <p:nvSpPr>
          <p:cNvPr id="70" name="Google Shape;70;p15"/>
          <p:cNvSpPr txBox="1"/>
          <p:nvPr/>
        </p:nvSpPr>
        <p:spPr>
          <a:xfrm>
            <a:off x="179831" y="4516040"/>
            <a:ext cx="2123437" cy="5143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0"/>
              <a:buFont typeface="Garamond"/>
              <a:buNone/>
            </a:pPr>
            <a:r>
              <a:rPr b="1" lang="en" sz="2000">
                <a:solidFill>
                  <a:srgbClr val="FFFFFF"/>
                </a:solidFill>
                <a:latin typeface="Garamond"/>
                <a:ea typeface="Garamond"/>
                <a:cs typeface="Garamond"/>
                <a:sym typeface="Garamond"/>
              </a:rPr>
              <a:t>21</a:t>
            </a:r>
            <a:r>
              <a:rPr b="1" i="0" lang="en" sz="2000" u="none">
                <a:solidFill>
                  <a:srgbClr val="FFFFFF"/>
                </a:solidFill>
                <a:latin typeface="Garamond"/>
                <a:ea typeface="Garamond"/>
                <a:cs typeface="Garamond"/>
                <a:sym typeface="Garamond"/>
              </a:rPr>
              <a:t>. </a:t>
            </a:r>
            <a:r>
              <a:rPr b="1" lang="en" sz="2000">
                <a:solidFill>
                  <a:srgbClr val="FFFFFF"/>
                </a:solidFill>
                <a:latin typeface="Garamond"/>
                <a:ea typeface="Garamond"/>
                <a:cs typeface="Garamond"/>
                <a:sym typeface="Garamond"/>
              </a:rPr>
              <a:t>2</a:t>
            </a:r>
            <a:r>
              <a:rPr b="1" i="0" lang="en" sz="2000" u="none">
                <a:solidFill>
                  <a:srgbClr val="FFFFFF"/>
                </a:solidFill>
                <a:latin typeface="Garamond"/>
                <a:ea typeface="Garamond"/>
                <a:cs typeface="Garamond"/>
                <a:sym typeface="Garamond"/>
              </a:rPr>
              <a:t>. </a:t>
            </a:r>
            <a:r>
              <a:rPr b="1" lang="en" sz="2000">
                <a:solidFill>
                  <a:srgbClr val="FFFFFF"/>
                </a:solidFill>
                <a:latin typeface="Garamond"/>
                <a:ea typeface="Garamond"/>
                <a:cs typeface="Garamond"/>
                <a:sym typeface="Garamond"/>
              </a:rPr>
              <a:t>2024</a:t>
            </a:r>
            <a:endParaRPr sz="1100"/>
          </a:p>
        </p:txBody>
      </p:sp>
      <p:sp>
        <p:nvSpPr>
          <p:cNvPr id="71" name="Google Shape;71;p15"/>
          <p:cNvSpPr txBox="1"/>
          <p:nvPr/>
        </p:nvSpPr>
        <p:spPr>
          <a:xfrm>
            <a:off x="1466050" y="3907625"/>
            <a:ext cx="7158300" cy="594000"/>
          </a:xfrm>
          <a:prstGeom prst="rect">
            <a:avLst/>
          </a:prstGeom>
          <a:noFill/>
          <a:ln>
            <a:noFill/>
          </a:ln>
        </p:spPr>
        <p:txBody>
          <a:bodyPr anchorCtr="0" anchor="b" bIns="35100" lIns="67500" spcFirstLastPara="1" rIns="67500" wrap="square" tIns="35100">
            <a:noAutofit/>
          </a:bodyPr>
          <a:lstStyle/>
          <a:p>
            <a:pPr indent="0" lvl="0" marL="0" marR="0" rtl="0" algn="l">
              <a:lnSpc>
                <a:spcPct val="100000"/>
              </a:lnSpc>
              <a:spcBef>
                <a:spcPts val="0"/>
              </a:spcBef>
              <a:spcAft>
                <a:spcPts val="0"/>
              </a:spcAft>
              <a:buClr>
                <a:srgbClr val="FFFFFF"/>
              </a:buClr>
              <a:buSzPts val="1200"/>
              <a:buFont typeface="Twentieth Century"/>
              <a:buNone/>
            </a:pPr>
            <a:r>
              <a:t/>
            </a:r>
            <a:endParaRPr b="1" i="0" sz="1200" u="none">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i="0" lang="en" sz="1200" u="none">
                <a:solidFill>
                  <a:srgbClr val="023747"/>
                </a:solidFill>
                <a:latin typeface="Garamond"/>
                <a:ea typeface="Garamond"/>
                <a:cs typeface="Garamond"/>
                <a:sym typeface="Garamond"/>
              </a:rPr>
              <a:t>(#</a:t>
            </a:r>
            <a:r>
              <a:rPr b="1" lang="en" sz="1200">
                <a:solidFill>
                  <a:srgbClr val="023747"/>
                </a:solidFill>
                <a:latin typeface="Garamond"/>
                <a:ea typeface="Garamond"/>
                <a:cs typeface="Garamond"/>
                <a:sym typeface="Garamond"/>
              </a:rPr>
              <a:t>AIslovakIA</a:t>
            </a:r>
            <a:r>
              <a:rPr b="1"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#AIRadioMeetup, Bratislava</a:t>
            </a:r>
            <a:r>
              <a:rPr b="1"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Slovaki</a:t>
            </a:r>
            <a:r>
              <a:rPr b="1" i="0" lang="en" sz="1200" u="none">
                <a:solidFill>
                  <a:srgbClr val="023747"/>
                </a:solidFill>
                <a:latin typeface="Garamond"/>
                <a:ea typeface="Garamond"/>
                <a:cs typeface="Garamond"/>
                <a:sym typeface="Garamond"/>
              </a:rPr>
              <a:t>a)                         </a:t>
            </a:r>
            <a:r>
              <a:rPr b="1" lang="en" sz="2200">
                <a:solidFill>
                  <a:srgbClr val="023747"/>
                </a:solidFill>
                <a:latin typeface="Garamond"/>
                <a:ea typeface="Garamond"/>
                <a:cs typeface="Garamond"/>
                <a:sym typeface="Garamond"/>
              </a:rPr>
              <a:t>#AIslovakIA @ sli.do</a:t>
            </a:r>
            <a:br>
              <a:rPr b="1" i="0" lang="en" sz="1000" u="none">
                <a:solidFill>
                  <a:srgbClr val="023747"/>
                </a:solidFill>
                <a:latin typeface="Garamond"/>
                <a:ea typeface="Garamond"/>
                <a:cs typeface="Garamond"/>
                <a:sym typeface="Garamond"/>
              </a:rPr>
            </a:br>
            <a:endParaRPr sz="900"/>
          </a:p>
        </p:txBody>
      </p:sp>
      <p:pic>
        <p:nvPicPr>
          <p:cNvPr id="72" name="Google Shape;72;p15"/>
          <p:cNvPicPr preferRelativeResize="0"/>
          <p:nvPr/>
        </p:nvPicPr>
        <p:blipFill rotWithShape="1">
          <a:blip r:embed="rId4">
            <a:alphaModFix/>
          </a:blip>
          <a:srcRect b="2785" l="0" r="0" t="2785"/>
          <a:stretch/>
        </p:blipFill>
        <p:spPr>
          <a:xfrm>
            <a:off x="786017" y="-11906"/>
            <a:ext cx="3498969" cy="3303984"/>
          </a:xfrm>
          <a:prstGeom prst="rect">
            <a:avLst/>
          </a:prstGeom>
          <a:noFill/>
          <a:ln>
            <a:noFill/>
          </a:ln>
        </p:spPr>
      </p:pic>
      <p:pic>
        <p:nvPicPr>
          <p:cNvPr id="73" name="Google Shape;73;p15"/>
          <p:cNvPicPr preferRelativeResize="0"/>
          <p:nvPr/>
        </p:nvPicPr>
        <p:blipFill rotWithShape="1">
          <a:blip r:embed="rId5">
            <a:alphaModFix/>
          </a:blip>
          <a:srcRect b="0" l="0" r="0" t="0"/>
          <a:stretch/>
        </p:blipFill>
        <p:spPr>
          <a:xfrm>
            <a:off x="116712" y="3359944"/>
            <a:ext cx="1050131" cy="102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74" name="Shape 174"/>
        <p:cNvGrpSpPr/>
        <p:nvPr/>
      </p:nvGrpSpPr>
      <p:grpSpPr>
        <a:xfrm>
          <a:off x="0" y="0"/>
          <a:ext cx="0" cy="0"/>
          <a:chOff x="0" y="0"/>
          <a:chExt cx="0" cy="0"/>
        </a:xfrm>
      </p:grpSpPr>
      <p:sp>
        <p:nvSpPr>
          <p:cNvPr id="175" name="Google Shape;175;p24"/>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176" name="Google Shape;176;p24"/>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177" name="Google Shape;177;p24"/>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sp>
        <p:nvSpPr>
          <p:cNvPr id="178" name="Google Shape;178;p24"/>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8</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179" name="Google Shape;179;p2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180" name="Google Shape;180;p24"/>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181" name="Google Shape;181;p24"/>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182" name="Google Shape;182;p24"/>
          <p:cNvPicPr preferRelativeResize="0"/>
          <p:nvPr/>
        </p:nvPicPr>
        <p:blipFill rotWithShape="1">
          <a:blip r:embed="rId6">
            <a:alphaModFix/>
          </a:blip>
          <a:srcRect b="14995" l="0" r="0" t="14995"/>
          <a:stretch/>
        </p:blipFill>
        <p:spPr>
          <a:xfrm>
            <a:off x="0" y="0"/>
            <a:ext cx="9144000" cy="4269899"/>
          </a:xfrm>
          <a:prstGeom prst="rect">
            <a:avLst/>
          </a:prstGeom>
          <a:noFill/>
          <a:ln>
            <a:noFill/>
          </a:ln>
        </p:spPr>
      </p:pic>
      <p:sp>
        <p:nvSpPr>
          <p:cNvPr id="183" name="Google Shape;183;p24"/>
          <p:cNvSpPr txBox="1"/>
          <p:nvPr/>
        </p:nvSpPr>
        <p:spPr>
          <a:xfrm>
            <a:off x="0" y="4107500"/>
            <a:ext cx="8889600" cy="5538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00"/>
              <a:buFont typeface="Garamond"/>
              <a:buNone/>
            </a:pPr>
            <a:r>
              <a:t/>
            </a:r>
            <a:endParaRPr sz="1000">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300"/>
              <a:buFont typeface="Garamond"/>
              <a:buNone/>
            </a:pPr>
            <a:r>
              <a:rPr i="0" lang="en" sz="1100" u="none">
                <a:solidFill>
                  <a:srgbClr val="000000"/>
                </a:solidFill>
                <a:latin typeface="Garamond"/>
                <a:ea typeface="Garamond"/>
                <a:cs typeface="Garamond"/>
                <a:sym typeface="Garamond"/>
              </a:rPr>
              <a:t>Source</a:t>
            </a:r>
            <a:r>
              <a:rPr i="0" lang="en" sz="1100" u="none">
                <a:solidFill>
                  <a:schemeClr val="dk1"/>
                </a:solidFill>
                <a:latin typeface="Garamond"/>
                <a:ea typeface="Garamond"/>
                <a:cs typeface="Garamond"/>
                <a:sym typeface="Garamond"/>
              </a:rPr>
              <a:t>: </a:t>
            </a:r>
            <a:r>
              <a:rPr lang="en" sz="1100" u="sng">
                <a:solidFill>
                  <a:schemeClr val="dk1"/>
                </a:solidFill>
                <a:latin typeface="Garamond"/>
                <a:ea typeface="Garamond"/>
                <a:cs typeface="Garamond"/>
                <a:sym typeface="Garamond"/>
                <a:hlinkClick r:id="rId7">
                  <a:extLst>
                    <a:ext uri="{A12FA001-AC4F-418D-AE19-62706E023703}">
                      <ahyp:hlinkClr val="tx"/>
                    </a:ext>
                  </a:extLst>
                </a:hlinkClick>
              </a:rPr>
              <a:t>HLAI Conference | GoodAI</a:t>
            </a:r>
            <a:r>
              <a:rPr lang="en" sz="1100">
                <a:solidFill>
                  <a:schemeClr val="dk1"/>
                </a:solidFill>
                <a:latin typeface="Garamond"/>
                <a:ea typeface="Garamond"/>
                <a:cs typeface="Garamond"/>
                <a:sym typeface="Garamond"/>
              </a:rPr>
              <a:t> </a:t>
            </a:r>
            <a:r>
              <a:rPr lang="en" sz="1100" u="sng">
                <a:solidFill>
                  <a:schemeClr val="dk1"/>
                </a:solidFill>
                <a:latin typeface="Garamond"/>
                <a:ea typeface="Garamond"/>
                <a:cs typeface="Garamond"/>
                <a:sym typeface="Garamond"/>
                <a:hlinkClick r:id="rId8">
                  <a:extLst>
                    <a:ext uri="{A12FA001-AC4F-418D-AE19-62706E023703}">
                      <ahyp:hlinkClr val="tx"/>
                    </a:ext>
                  </a:extLst>
                </a:hlinkClick>
              </a:rPr>
              <a:t>https://www.goodai.com/hlai/</a:t>
            </a:r>
            <a:r>
              <a:rPr lang="en" sz="1100">
                <a:solidFill>
                  <a:schemeClr val="dk1"/>
                </a:solidFill>
                <a:latin typeface="Garamond"/>
                <a:ea typeface="Garamond"/>
                <a:cs typeface="Garamond"/>
                <a:sym typeface="Garamond"/>
              </a:rPr>
              <a:t> Ben Goertzel, 2018 (Good.AI &amp; GapData Institute, PyData Slovakia/partnership)</a:t>
            </a:r>
            <a:endParaRPr sz="1100">
              <a:solidFill>
                <a:schemeClr val="dk1"/>
              </a:solidFill>
              <a:latin typeface="Garamond"/>
              <a:ea typeface="Garamond"/>
              <a:cs typeface="Garamond"/>
              <a:sym typeface="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87" name="Shape 187"/>
        <p:cNvGrpSpPr/>
        <p:nvPr/>
      </p:nvGrpSpPr>
      <p:grpSpPr>
        <a:xfrm>
          <a:off x="0" y="0"/>
          <a:ext cx="0" cy="0"/>
          <a:chOff x="0" y="0"/>
          <a:chExt cx="0" cy="0"/>
        </a:xfrm>
      </p:grpSpPr>
      <p:sp>
        <p:nvSpPr>
          <p:cNvPr id="188" name="Google Shape;188;p25"/>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189" name="Google Shape;189;p25"/>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190" name="Google Shape;190;p25"/>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sp>
        <p:nvSpPr>
          <p:cNvPr id="191" name="Google Shape;191;p25"/>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9</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192" name="Google Shape;192;p25"/>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193" name="Google Shape;193;p25"/>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194" name="Google Shape;194;p25"/>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195" name="Google Shape;195;p25"/>
          <p:cNvPicPr preferRelativeResize="0"/>
          <p:nvPr/>
        </p:nvPicPr>
        <p:blipFill rotWithShape="1">
          <a:blip r:embed="rId6">
            <a:alphaModFix/>
          </a:blip>
          <a:srcRect b="8186" l="0" r="0" t="8186"/>
          <a:stretch/>
        </p:blipFill>
        <p:spPr>
          <a:xfrm>
            <a:off x="0" y="0"/>
            <a:ext cx="9144000" cy="4269900"/>
          </a:xfrm>
          <a:prstGeom prst="rect">
            <a:avLst/>
          </a:prstGeom>
          <a:noFill/>
          <a:ln>
            <a:noFill/>
          </a:ln>
        </p:spPr>
      </p:pic>
      <p:sp>
        <p:nvSpPr>
          <p:cNvPr id="196" name="Google Shape;196;p25"/>
          <p:cNvSpPr txBox="1"/>
          <p:nvPr/>
        </p:nvSpPr>
        <p:spPr>
          <a:xfrm>
            <a:off x="97200" y="4007950"/>
            <a:ext cx="8889600" cy="5538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00"/>
              <a:buFont typeface="Garamond"/>
              <a:buNone/>
            </a:pPr>
            <a:r>
              <a:t/>
            </a:r>
            <a:endParaRPr>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300"/>
              <a:buFont typeface="Garamond"/>
              <a:buNone/>
            </a:pPr>
            <a:r>
              <a:rPr i="0" lang="en" u="none">
                <a:solidFill>
                  <a:schemeClr val="dk1"/>
                </a:solidFill>
                <a:latin typeface="Garamond"/>
                <a:ea typeface="Garamond"/>
                <a:cs typeface="Garamond"/>
                <a:sym typeface="Garamond"/>
              </a:rPr>
              <a:t>Source: </a:t>
            </a:r>
            <a:r>
              <a:rPr lang="en" u="sng">
                <a:solidFill>
                  <a:schemeClr val="dk1"/>
                </a:solidFill>
                <a:latin typeface="Garamond"/>
                <a:ea typeface="Garamond"/>
                <a:cs typeface="Garamond"/>
                <a:sym typeface="Garamond"/>
                <a:hlinkClick r:id="rId7">
                  <a:extLst>
                    <a:ext uri="{A12FA001-AC4F-418D-AE19-62706E023703}">
                      <ahyp:hlinkClr val="tx"/>
                    </a:ext>
                  </a:extLst>
                </a:hlinkClick>
              </a:rPr>
              <a:t>https://ark-invest.com/big-ideas-2024</a:t>
            </a:r>
            <a:r>
              <a:rPr lang="en">
                <a:solidFill>
                  <a:schemeClr val="dk1"/>
                </a:solidFill>
                <a:latin typeface="Garamond"/>
                <a:ea typeface="Garamond"/>
                <a:cs typeface="Garamond"/>
                <a:sym typeface="Garamond"/>
              </a:rPr>
              <a:t> + </a:t>
            </a:r>
            <a:r>
              <a:rPr lang="en" u="sng">
                <a:solidFill>
                  <a:schemeClr val="dk1"/>
                </a:solidFill>
                <a:latin typeface="Garamond"/>
                <a:ea typeface="Garamond"/>
                <a:cs typeface="Garamond"/>
                <a:sym typeface="Garamond"/>
                <a:hlinkClick r:id="rId8">
                  <a:extLst>
                    <a:ext uri="{A12FA001-AC4F-418D-AE19-62706E023703}">
                      <ahyp:hlinkClr val="tx"/>
                    </a:ext>
                  </a:extLst>
                </a:hlinkClick>
              </a:rPr>
              <a:t>https://www.youtube.com/watch?v=hFg1TMACw4I</a:t>
            </a:r>
            <a:endParaRPr>
              <a:solidFill>
                <a:schemeClr val="dk1"/>
              </a:solidFill>
              <a:latin typeface="Garamond"/>
              <a:ea typeface="Garamond"/>
              <a:cs typeface="Garamond"/>
              <a:sym typeface="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00" name="Shape 200"/>
        <p:cNvGrpSpPr/>
        <p:nvPr/>
      </p:nvGrpSpPr>
      <p:grpSpPr>
        <a:xfrm>
          <a:off x="0" y="0"/>
          <a:ext cx="0" cy="0"/>
          <a:chOff x="0" y="0"/>
          <a:chExt cx="0" cy="0"/>
        </a:xfrm>
      </p:grpSpPr>
      <p:sp>
        <p:nvSpPr>
          <p:cNvPr id="201" name="Google Shape;201;p26"/>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202" name="Google Shape;202;p26"/>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t/>
            </a:r>
            <a:endParaRPr sz="1100"/>
          </a:p>
        </p:txBody>
      </p:sp>
      <p:sp>
        <p:nvSpPr>
          <p:cNvPr id="203" name="Google Shape;203;p26"/>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10</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204" name="Google Shape;204;p2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205" name="Google Shape;205;p26"/>
          <p:cNvPicPr preferRelativeResize="0"/>
          <p:nvPr/>
        </p:nvPicPr>
        <p:blipFill>
          <a:blip r:embed="rId3">
            <a:alphaModFix/>
          </a:blip>
          <a:stretch>
            <a:fillRect/>
          </a:stretch>
        </p:blipFill>
        <p:spPr>
          <a:xfrm>
            <a:off x="642900" y="954864"/>
            <a:ext cx="959900" cy="951411"/>
          </a:xfrm>
          <a:prstGeom prst="rect">
            <a:avLst/>
          </a:prstGeom>
          <a:noFill/>
          <a:ln>
            <a:noFill/>
          </a:ln>
        </p:spPr>
      </p:pic>
      <p:pic>
        <p:nvPicPr>
          <p:cNvPr id="206" name="Google Shape;206;p26"/>
          <p:cNvPicPr preferRelativeResize="0"/>
          <p:nvPr/>
        </p:nvPicPr>
        <p:blipFill rotWithShape="1">
          <a:blip r:embed="rId4">
            <a:alphaModFix/>
          </a:blip>
          <a:srcRect b="0" l="0" r="0" t="0"/>
          <a:stretch/>
        </p:blipFill>
        <p:spPr>
          <a:xfrm>
            <a:off x="642903" y="1975388"/>
            <a:ext cx="959894" cy="907256"/>
          </a:xfrm>
          <a:prstGeom prst="rect">
            <a:avLst/>
          </a:prstGeom>
          <a:noFill/>
          <a:ln>
            <a:noFill/>
          </a:ln>
        </p:spPr>
      </p:pic>
      <p:pic>
        <p:nvPicPr>
          <p:cNvPr id="207" name="Google Shape;207;p26"/>
          <p:cNvPicPr preferRelativeResize="0"/>
          <p:nvPr/>
        </p:nvPicPr>
        <p:blipFill rotWithShape="1">
          <a:blip r:embed="rId5">
            <a:alphaModFix/>
          </a:blip>
          <a:srcRect b="8492" l="0" r="0" t="8492"/>
          <a:stretch/>
        </p:blipFill>
        <p:spPr>
          <a:xfrm>
            <a:off x="0" y="0"/>
            <a:ext cx="9144000" cy="3422450"/>
          </a:xfrm>
          <a:prstGeom prst="rect">
            <a:avLst/>
          </a:prstGeom>
          <a:noFill/>
          <a:ln>
            <a:noFill/>
          </a:ln>
        </p:spPr>
      </p:pic>
      <p:sp>
        <p:nvSpPr>
          <p:cNvPr id="208" name="Google Shape;208;p26"/>
          <p:cNvSpPr txBox="1"/>
          <p:nvPr/>
        </p:nvSpPr>
        <p:spPr>
          <a:xfrm>
            <a:off x="0" y="3422450"/>
            <a:ext cx="8889600" cy="1041300"/>
          </a:xfrm>
          <a:prstGeom prst="rect">
            <a:avLst/>
          </a:prstGeom>
          <a:noFill/>
          <a:ln>
            <a:noFill/>
          </a:ln>
        </p:spPr>
        <p:txBody>
          <a:bodyPr anchorCtr="0" anchor="t" bIns="33750" lIns="67500" spcFirstLastPara="1" rIns="67500" wrap="square" tIns="33750">
            <a:noAutofit/>
          </a:bodyPr>
          <a:lstStyle/>
          <a:p>
            <a:pPr indent="0" lvl="0" marL="0" rtl="0" algn="l">
              <a:spcBef>
                <a:spcPts val="0"/>
              </a:spcBef>
              <a:spcAft>
                <a:spcPts val="0"/>
              </a:spcAft>
              <a:buClr>
                <a:srgbClr val="000000"/>
              </a:buClr>
              <a:buSzPts val="1300"/>
              <a:buFont typeface="Garamond"/>
              <a:buNone/>
            </a:pPr>
            <a:r>
              <a:rPr b="1" lang="en">
                <a:solidFill>
                  <a:schemeClr val="dk1"/>
                </a:solidFill>
                <a:latin typeface="Garamond"/>
                <a:ea typeface="Garamond"/>
                <a:cs typeface="Garamond"/>
                <a:sym typeface="Garamond"/>
              </a:rPr>
              <a:t>“The year is 2052 and the world is a dangerous and chaotic place. Terrorists operate openly - killing thousands; drugs, disease and pollution kill even more. The world's economies are close to collapse and the gap between the insanely wealthy and the desperately poor grows ever wider.”</a:t>
            </a:r>
            <a:endParaRPr b="1">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t/>
            </a:r>
            <a:endParaRPr b="1" sz="600">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solidFill>
                  <a:schemeClr val="dk1"/>
                </a:solidFill>
                <a:latin typeface="Garamond"/>
                <a:ea typeface="Garamond"/>
                <a:cs typeface="Garamond"/>
                <a:sym typeface="Garamond"/>
              </a:rPr>
              <a:t>Source: </a:t>
            </a:r>
            <a:r>
              <a:rPr b="1" lang="en">
                <a:solidFill>
                  <a:schemeClr val="dk1"/>
                </a:solidFill>
                <a:latin typeface="Garamond"/>
                <a:ea typeface="Garamond"/>
                <a:cs typeface="Garamond"/>
                <a:sym typeface="Garamond"/>
              </a:rPr>
              <a:t>Warren Spector/Deus Ex (6/2000) + </a:t>
            </a:r>
            <a:r>
              <a:rPr b="1" lang="en" u="sng">
                <a:solidFill>
                  <a:schemeClr val="dk1"/>
                </a:solidFill>
                <a:latin typeface="Garamond"/>
                <a:ea typeface="Garamond"/>
                <a:cs typeface="Garamond"/>
                <a:sym typeface="Garamond"/>
                <a:hlinkClick r:id="rId6">
                  <a:extLst>
                    <a:ext uri="{A12FA001-AC4F-418D-AE19-62706E023703}">
                      <ahyp:hlinkClr val="tx"/>
                    </a:ext>
                  </a:extLst>
                </a:hlinkClick>
              </a:rPr>
              <a:t>https://www.youtube.com/watch?v=tffX3VljTtI</a:t>
            </a:r>
            <a:endParaRPr b="1">
              <a:solidFill>
                <a:schemeClr val="dk1"/>
              </a:solidFill>
              <a:latin typeface="Garamond"/>
              <a:ea typeface="Garamond"/>
              <a:cs typeface="Garamond"/>
              <a:sym typeface="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12" name="Shape 212"/>
        <p:cNvGrpSpPr/>
        <p:nvPr/>
      </p:nvGrpSpPr>
      <p:grpSpPr>
        <a:xfrm>
          <a:off x="0" y="0"/>
          <a:ext cx="0" cy="0"/>
          <a:chOff x="0" y="0"/>
          <a:chExt cx="0" cy="0"/>
        </a:xfrm>
      </p:grpSpPr>
      <p:sp>
        <p:nvSpPr>
          <p:cNvPr id="213" name="Google Shape;213;p27"/>
          <p:cNvSpPr txBox="1"/>
          <p:nvPr/>
        </p:nvSpPr>
        <p:spPr>
          <a:xfrm>
            <a:off x="196504" y="205978"/>
            <a:ext cx="8790292"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a:t>
            </a:r>
            <a:r>
              <a:rPr b="1" lang="en" sz="2000">
                <a:solidFill>
                  <a:srgbClr val="023747"/>
                </a:solidFill>
                <a:latin typeface="Garamond"/>
                <a:ea typeface="Garamond"/>
                <a:cs typeface="Garamond"/>
                <a:sym typeface="Garamond"/>
              </a:rPr>
              <a:t>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214" name="Google Shape;214;p27"/>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215" name="Google Shape;215;p27"/>
          <p:cNvPicPr preferRelativeResize="0"/>
          <p:nvPr/>
        </p:nvPicPr>
        <p:blipFill rotWithShape="1">
          <a:blip r:embed="rId3">
            <a:alphaModFix/>
          </a:blip>
          <a:srcRect b="0" l="0" r="0" t="0"/>
          <a:stretch/>
        </p:blipFill>
        <p:spPr>
          <a:xfrm>
            <a:off x="0" y="2788444"/>
            <a:ext cx="2400925" cy="1669256"/>
          </a:xfrm>
          <a:prstGeom prst="rect">
            <a:avLst/>
          </a:prstGeom>
          <a:noFill/>
          <a:ln>
            <a:noFill/>
          </a:ln>
        </p:spPr>
      </p:pic>
      <p:sp>
        <p:nvSpPr>
          <p:cNvPr id="216" name="Google Shape;216;p27"/>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5</a:t>
            </a:r>
            <a:r>
              <a:rPr b="1" i="0" lang="en" sz="1200" u="none">
                <a:solidFill>
                  <a:srgbClr val="FFFFFF"/>
                </a:solidFill>
                <a:latin typeface="Garamond"/>
                <a:ea typeface="Garamond"/>
                <a:cs typeface="Garamond"/>
                <a:sym typeface="Garamond"/>
              </a:rPr>
              <a:t>/1</a:t>
            </a:r>
            <a:r>
              <a:rPr b="1" lang="en" sz="1200">
                <a:solidFill>
                  <a:srgbClr val="FFFFFF"/>
                </a:solidFill>
                <a:latin typeface="Garamond"/>
                <a:ea typeface="Garamond"/>
                <a:cs typeface="Garamond"/>
                <a:sym typeface="Garamond"/>
              </a:rPr>
              <a:t>2</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217" name="Google Shape;217;p2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218" name="Google Shape;218;p27"/>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219" name="Google Shape;219;p27"/>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220" name="Google Shape;220;p27" title="Flawless ai TrueSync 324352407_3299905656939365_8325302657771802445_n.mp4">
            <a:hlinkClick r:id="rId6"/>
          </p:cNvPr>
          <p:cNvPicPr preferRelativeResize="0"/>
          <p:nvPr/>
        </p:nvPicPr>
        <p:blipFill>
          <a:blip r:embed="rId7">
            <a:alphaModFix/>
          </a:blip>
          <a:stretch>
            <a:fillRect/>
          </a:stretch>
        </p:blipFill>
        <p:spPr>
          <a:xfrm>
            <a:off x="0" y="0"/>
            <a:ext cx="9144000" cy="5143500"/>
          </a:xfrm>
          <a:prstGeom prst="rect">
            <a:avLst/>
          </a:prstGeom>
          <a:noFill/>
          <a:ln>
            <a:noFill/>
          </a:ln>
        </p:spPr>
      </p:pic>
      <p:sp>
        <p:nvSpPr>
          <p:cNvPr id="221" name="Google Shape;221;p27"/>
          <p:cNvSpPr txBox="1"/>
          <p:nvPr/>
        </p:nvSpPr>
        <p:spPr>
          <a:xfrm>
            <a:off x="0" y="4726100"/>
            <a:ext cx="9144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lt1"/>
                </a:solidFill>
                <a:latin typeface="Garamond"/>
                <a:ea typeface="Garamond"/>
                <a:cs typeface="Garamond"/>
                <a:sym typeface="Garamond"/>
                <a:hlinkClick r:id="rId8">
                  <a:extLst>
                    <a:ext uri="{A12FA001-AC4F-418D-AE19-62706E023703}">
                      <ahyp:hlinkClr val="tx"/>
                    </a:ext>
                  </a:extLst>
                </a:hlinkClick>
              </a:rPr>
              <a:t>AI is here, and it's making movies. Is Hollywood ready? - Los Angeles Times (latimes.com)</a:t>
            </a:r>
            <a:r>
              <a:rPr lang="en" sz="1500">
                <a:solidFill>
                  <a:schemeClr val="lt1"/>
                </a:solidFill>
                <a:latin typeface="Garamond"/>
                <a:ea typeface="Garamond"/>
                <a:cs typeface="Garamond"/>
                <a:sym typeface="Garamond"/>
              </a:rPr>
              <a:t> FLAWLESS, </a:t>
            </a:r>
            <a:r>
              <a:rPr lang="en" sz="1500" u="sng">
                <a:solidFill>
                  <a:schemeClr val="hlink"/>
                </a:solidFill>
                <a:latin typeface="Garamond"/>
                <a:ea typeface="Garamond"/>
                <a:cs typeface="Garamond"/>
                <a:sym typeface="Garamond"/>
                <a:hlinkClick r:id="rId9"/>
              </a:rPr>
              <a:t>flawlessai.com)</a:t>
            </a:r>
            <a:endParaRPr sz="15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25" name="Shape 225"/>
        <p:cNvGrpSpPr/>
        <p:nvPr/>
      </p:nvGrpSpPr>
      <p:grpSpPr>
        <a:xfrm>
          <a:off x="0" y="0"/>
          <a:ext cx="0" cy="0"/>
          <a:chOff x="0" y="0"/>
          <a:chExt cx="0" cy="0"/>
        </a:xfrm>
      </p:grpSpPr>
      <p:sp>
        <p:nvSpPr>
          <p:cNvPr id="226" name="Google Shape;226;p28"/>
          <p:cNvSpPr txBox="1"/>
          <p:nvPr/>
        </p:nvSpPr>
        <p:spPr>
          <a:xfrm>
            <a:off x="539493" y="222647"/>
            <a:ext cx="86058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AI &amp; Ethics (food for thought &amp; main challenges for the future)</a:t>
            </a:r>
            <a:endParaRPr sz="1100"/>
          </a:p>
        </p:txBody>
      </p:sp>
      <p:sp>
        <p:nvSpPr>
          <p:cNvPr id="227" name="Google Shape;227;p28"/>
          <p:cNvSpPr txBox="1"/>
          <p:nvPr/>
        </p:nvSpPr>
        <p:spPr>
          <a:xfrm>
            <a:off x="479946" y="822722"/>
            <a:ext cx="8231700" cy="3565800"/>
          </a:xfrm>
          <a:prstGeom prst="rect">
            <a:avLst/>
          </a:prstGeom>
          <a:noFill/>
          <a:ln>
            <a:noFill/>
          </a:ln>
        </p:spPr>
        <p:txBody>
          <a:bodyPr anchorCtr="0" anchor="t" bIns="35100" lIns="67500" spcFirstLastPara="1" rIns="67500" wrap="square" tIns="35100">
            <a:noAutofit/>
          </a:bodyPr>
          <a:lstStyle/>
          <a:p>
            <a:pPr indent="0" lvl="0" marL="0" marR="0" rtl="0" algn="l">
              <a:lnSpc>
                <a:spcPct val="115000"/>
              </a:lnSpc>
              <a:spcBef>
                <a:spcPts val="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should all be humble &amp; think all the time about ethical implications of our work</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data in not (at least our) reality &amp; need of transparency (explainable AI/HLAI/Superintelligence)</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have no programming of common sense (fails/CYC)</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need both left and right brain/lobe thinking</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a:t>
            </a:r>
            <a:r>
              <a:rPr b="1" i="0" lang="en" sz="1300" u="none">
                <a:solidFill>
                  <a:srgbClr val="023747"/>
                </a:solidFill>
                <a:latin typeface="Calibri"/>
                <a:ea typeface="Calibri"/>
                <a:cs typeface="Calibri"/>
                <a:sym typeface="Calibri"/>
              </a:rPr>
              <a:t> </a:t>
            </a:r>
            <a:r>
              <a:rPr b="1" i="0" lang="en" sz="1300" u="none">
                <a:solidFill>
                  <a:srgbClr val="023747"/>
                </a:solidFill>
                <a:latin typeface="Garamond"/>
                <a:ea typeface="Garamond"/>
                <a:cs typeface="Garamond"/>
                <a:sym typeface="Garamond"/>
              </a:rPr>
              <a:t>we don't know how we really think (and if you think you know, well… good luck)</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don't know what intelligence is (unknown processes)</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are not walking neural nets (but if some of you are, please, let me know)</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design perceptron (imitate brain without knowing how the brain really works), real research of brain started (Brain Initiative/public and private research, 2013 +DARPA, IARPA)</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need to rethink the basic design of neural nets (mathematics of deep learning)</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can count all the neurons in our brains (10's of billions and 1000’s of billions synapses)</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need rules (ethical &amp; law standards/technology is currently before ethics)</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“But the big feature of human-level intelligence is not what it does when it works but what it does when it's stuck.”</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Marvin Minsky</a:t>
            </a:r>
            <a:endParaRPr sz="1100"/>
          </a:p>
        </p:txBody>
      </p:sp>
      <p:sp>
        <p:nvSpPr>
          <p:cNvPr id="228" name="Google Shape;228;p28"/>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200" u="none">
                <a:solidFill>
                  <a:srgbClr val="FFFFFF"/>
                </a:solidFill>
                <a:latin typeface="Garamond"/>
                <a:ea typeface="Garamond"/>
                <a:cs typeface="Garamond"/>
                <a:sym typeface="Garamond"/>
              </a:rPr>
              <a:t>1</a:t>
            </a:r>
            <a:r>
              <a:rPr b="1" lang="en" sz="1200">
                <a:solidFill>
                  <a:srgbClr val="FFFFFF"/>
                </a:solidFill>
                <a:latin typeface="Garamond"/>
                <a:ea typeface="Garamond"/>
                <a:cs typeface="Garamond"/>
                <a:sym typeface="Garamond"/>
              </a:rPr>
              <a:t>1</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229" name="Google Shape;229;p2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33" name="Shape 233"/>
        <p:cNvGrpSpPr/>
        <p:nvPr/>
      </p:nvGrpSpPr>
      <p:grpSpPr>
        <a:xfrm>
          <a:off x="0" y="0"/>
          <a:ext cx="0" cy="0"/>
          <a:chOff x="0" y="0"/>
          <a:chExt cx="0" cy="0"/>
        </a:xfrm>
      </p:grpSpPr>
      <p:sp>
        <p:nvSpPr>
          <p:cNvPr id="234" name="Google Shape;234;p29"/>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235" name="Google Shape;235;p29"/>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236" name="Google Shape;236;p29"/>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sp>
        <p:nvSpPr>
          <p:cNvPr id="237" name="Google Shape;237;p29"/>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12</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238" name="Google Shape;238;p2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239" name="Google Shape;239;p29"/>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240" name="Google Shape;240;p29"/>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44" name="Shape 244"/>
        <p:cNvGrpSpPr/>
        <p:nvPr/>
      </p:nvGrpSpPr>
      <p:grpSpPr>
        <a:xfrm>
          <a:off x="0" y="0"/>
          <a:ext cx="0" cy="0"/>
          <a:chOff x="0" y="0"/>
          <a:chExt cx="0" cy="0"/>
        </a:xfrm>
      </p:grpSpPr>
      <p:sp>
        <p:nvSpPr>
          <p:cNvPr id="245" name="Google Shape;245;p30"/>
          <p:cNvSpPr txBox="1"/>
          <p:nvPr/>
        </p:nvSpPr>
        <p:spPr>
          <a:xfrm>
            <a:off x="176854" y="113203"/>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900">
                <a:solidFill>
                  <a:srgbClr val="023747"/>
                </a:solidFill>
                <a:latin typeface="Garamond"/>
                <a:ea typeface="Garamond"/>
                <a:cs typeface="Garamond"/>
                <a:sym typeface="Garamond"/>
              </a:rPr>
              <a:t>Explainability</a:t>
            </a:r>
            <a:r>
              <a:rPr b="1" i="0" lang="en" sz="2900" u="none">
                <a:solidFill>
                  <a:srgbClr val="023747"/>
                </a:solidFill>
                <a:latin typeface="Garamond"/>
                <a:ea typeface="Garamond"/>
                <a:cs typeface="Garamond"/>
                <a:sym typeface="Garamond"/>
              </a:rPr>
              <a:t> &amp; </a:t>
            </a:r>
            <a:r>
              <a:rPr b="1" lang="en" sz="2900">
                <a:solidFill>
                  <a:srgbClr val="023747"/>
                </a:solidFill>
                <a:latin typeface="Garamond"/>
                <a:ea typeface="Garamond"/>
                <a:cs typeface="Garamond"/>
                <a:sym typeface="Garamond"/>
              </a:rPr>
              <a:t>Tools (LIME, SHAP &amp; others)</a:t>
            </a:r>
            <a:r>
              <a:rPr b="1" i="0" lang="en" sz="2900" u="none">
                <a:solidFill>
                  <a:srgbClr val="023747"/>
                </a:solidFill>
                <a:latin typeface="Garamond"/>
                <a:ea typeface="Garamond"/>
                <a:cs typeface="Garamond"/>
                <a:sym typeface="Garamond"/>
              </a:rPr>
              <a:t> </a:t>
            </a:r>
            <a:endParaRPr sz="1100"/>
          </a:p>
        </p:txBody>
      </p:sp>
      <p:sp>
        <p:nvSpPr>
          <p:cNvPr id="246" name="Google Shape;246;p30"/>
          <p:cNvSpPr txBox="1"/>
          <p:nvPr/>
        </p:nvSpPr>
        <p:spPr>
          <a:xfrm>
            <a:off x="3575000" y="856150"/>
            <a:ext cx="5411700" cy="34647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200"/>
              <a:buFont typeface="Garamond"/>
              <a:buNone/>
            </a:pPr>
            <a:r>
              <a:rPr b="1"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LIME </a:t>
            </a:r>
            <a:r>
              <a:rPr lang="en" sz="1200">
                <a:solidFill>
                  <a:srgbClr val="023747"/>
                </a:solidFill>
                <a:latin typeface="Garamond"/>
                <a:ea typeface="Garamond"/>
                <a:cs typeface="Garamond"/>
                <a:sym typeface="Garamond"/>
              </a:rPr>
              <a:t>(Local Interpretable Model-agnostic Explanations)</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explainable AI method that helps to illuminate a machine learning model</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make its predictions individually comprehensible</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method explains the classifier for a specific single instance (suitable for local explanations)</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model agnostic tool which can give explanations for any supervised learning model</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a:t>
            </a:r>
            <a:r>
              <a:rPr lang="en" sz="1200">
                <a:solidFill>
                  <a:srgbClr val="023747"/>
                </a:solidFill>
                <a:uFill>
                  <a:noFill/>
                </a:uFill>
                <a:latin typeface="Garamond"/>
                <a:ea typeface="Garamond"/>
                <a:cs typeface="Garamond"/>
                <a:sym typeface="Garamond"/>
                <a:hlinkClick r:id="rId3">
                  <a:extLst>
                    <a:ext uri="{A12FA001-AC4F-418D-AE19-62706E023703}">
                      <ahyp:hlinkClr val="tx"/>
                    </a:ext>
                  </a:extLst>
                </a:hlinkClick>
              </a:rPr>
              <a:t> one of the most popular XAI tools out there due to its simplicity and intuitiveness</a:t>
            </a:r>
            <a:endParaRPr>
              <a:solidFill>
                <a:srgbClr val="023747"/>
              </a:solidFill>
            </a:endParaRPr>
          </a:p>
          <a:p>
            <a:pPr indent="0" lvl="0" marL="0" rtl="0" algn="l">
              <a:spcBef>
                <a:spcPts val="0"/>
              </a:spcBef>
              <a:spcAft>
                <a:spcPts val="0"/>
              </a:spcAft>
              <a:buClr>
                <a:srgbClr val="023747"/>
              </a:buClr>
              <a:buSzPts val="1200"/>
              <a:buFont typeface="Garamond"/>
              <a:buNone/>
            </a:pPr>
            <a:r>
              <a:rPr b="1" lang="en" sz="1100" u="sng">
                <a:solidFill>
                  <a:srgbClr val="023747"/>
                </a:solidFill>
                <a:latin typeface="Garamond"/>
                <a:ea typeface="Garamond"/>
                <a:cs typeface="Garamond"/>
                <a:sym typeface="Garamond"/>
                <a:hlinkClick r:id="rId4">
                  <a:extLst>
                    <a:ext uri="{A12FA001-AC4F-418D-AE19-62706E023703}">
                      <ahyp:hlinkClr val="tx"/>
                    </a:ext>
                  </a:extLst>
                </a:hlinkClick>
              </a:rPr>
              <a:t>https://github.com/marcotcr/lime</a:t>
            </a:r>
            <a:endParaRPr b="1" u="sng">
              <a:solidFill>
                <a:srgbClr val="023747"/>
              </a:solidFill>
            </a:endParaRPr>
          </a:p>
          <a:p>
            <a:pPr indent="0" lvl="0" marL="0" rtl="0" algn="l">
              <a:spcBef>
                <a:spcPts val="0"/>
              </a:spcBef>
              <a:spcAft>
                <a:spcPts val="0"/>
              </a:spcAft>
              <a:buClr>
                <a:srgbClr val="023747"/>
              </a:buClr>
              <a:buSzPts val="1200"/>
              <a:buFont typeface="Garamond"/>
              <a:buNone/>
            </a:pPr>
            <a:r>
              <a:t/>
            </a:r>
            <a:endParaRPr b="1" sz="600" u="sng">
              <a:solidFill>
                <a:srgbClr val="023747"/>
              </a:solidFill>
            </a:endParaRPr>
          </a:p>
          <a:p>
            <a:pPr indent="0" lvl="0" marL="0" marR="0" rtl="0" algn="l">
              <a:lnSpc>
                <a:spcPct val="100000"/>
              </a:lnSpc>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 SHAP </a:t>
            </a:r>
            <a:r>
              <a:rPr lang="en" sz="1200">
                <a:solidFill>
                  <a:srgbClr val="023747"/>
                </a:solidFill>
                <a:latin typeface="Garamond"/>
                <a:ea typeface="Garamond"/>
                <a:cs typeface="Garamond"/>
                <a:sym typeface="Garamond"/>
              </a:rPr>
              <a:t>(SHapley Additive exPlanations)</a:t>
            </a:r>
            <a:r>
              <a:rPr lang="en" sz="1200">
                <a:solidFill>
                  <a:srgbClr val="023747"/>
                </a:solidFill>
                <a:uFill>
                  <a:noFill/>
                </a:uFill>
                <a:latin typeface="Garamond"/>
                <a:ea typeface="Garamond"/>
                <a:cs typeface="Garamond"/>
                <a:sym typeface="Garamond"/>
                <a:hlinkClick r:id="rId5">
                  <a:extLst>
                    <a:ext uri="{A12FA001-AC4F-418D-AE19-62706E023703}">
                      <ahyp:hlinkClr val="tx"/>
                    </a:ext>
                  </a:extLst>
                </a:hlinkClick>
              </a:rPr>
              <a:t> </a:t>
            </a:r>
            <a:endParaRPr b="1"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game theoretic approach to explain the output of any machine learning model. </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connects optimal credit allocation with local explanations using the classic Shapley values from game theory and their related extensions </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lang="en" sz="1100" u="sng">
                <a:solidFill>
                  <a:srgbClr val="023747"/>
                </a:solidFill>
                <a:latin typeface="Garamond"/>
                <a:ea typeface="Garamond"/>
                <a:cs typeface="Garamond"/>
                <a:sym typeface="Garamond"/>
                <a:hlinkClick r:id="rId6">
                  <a:extLst>
                    <a:ext uri="{A12FA001-AC4F-418D-AE19-62706E023703}">
                      <ahyp:hlinkClr val="tx"/>
                    </a:ext>
                  </a:extLst>
                </a:hlinkClick>
              </a:rPr>
              <a:t>https://github.com/slundberg/shap</a:t>
            </a:r>
            <a:endParaRPr b="1"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a:t>
            </a:r>
            <a:endParaRPr b="1"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Others (100+ tools), f.e.:</a:t>
            </a:r>
            <a:endParaRPr b="1"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 Alibi </a:t>
            </a:r>
            <a:r>
              <a:rPr lang="en" sz="1200">
                <a:latin typeface="Garamond"/>
                <a:ea typeface="Garamond"/>
                <a:cs typeface="Garamond"/>
                <a:sym typeface="Garamond"/>
              </a:rPr>
              <a:t>(Algorithms for explaining machine learning models)</a:t>
            </a:r>
            <a:r>
              <a:rPr lang="en" sz="1200" u="sng">
                <a:solidFill>
                  <a:schemeClr val="hlink"/>
                </a:solidFill>
                <a:latin typeface="Garamond"/>
                <a:ea typeface="Garamond"/>
                <a:cs typeface="Garamond"/>
                <a:sym typeface="Garamond"/>
                <a:hlinkClick r:id="rId7"/>
              </a:rPr>
              <a:t> </a:t>
            </a:r>
            <a:endParaRPr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u="sng">
                <a:solidFill>
                  <a:srgbClr val="023747"/>
                </a:solidFill>
                <a:latin typeface="Garamond"/>
                <a:ea typeface="Garamond"/>
                <a:cs typeface="Garamond"/>
                <a:sym typeface="Garamond"/>
                <a:hlinkClick r:id="rId8">
                  <a:extLst>
                    <a:ext uri="{A12FA001-AC4F-418D-AE19-62706E023703}">
                      <ahyp:hlinkClr val="tx"/>
                    </a:ext>
                  </a:extLst>
                </a:hlinkClick>
              </a:rPr>
              <a:t>https://github.com/SeldonIO/alibi</a:t>
            </a:r>
            <a:endParaRPr b="1"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 Captum </a:t>
            </a:r>
            <a:r>
              <a:rPr lang="en" sz="1200">
                <a:solidFill>
                  <a:srgbClr val="023747"/>
                </a:solidFill>
                <a:latin typeface="Garamond"/>
                <a:ea typeface="Garamond"/>
                <a:cs typeface="Garamond"/>
                <a:sym typeface="Garamond"/>
              </a:rPr>
              <a:t>(Model Interpretability for PyTorch)</a:t>
            </a:r>
            <a:r>
              <a:rPr lang="en" sz="1200" u="sng">
                <a:solidFill>
                  <a:srgbClr val="023747"/>
                </a:solidFill>
                <a:latin typeface="Garamond"/>
                <a:ea typeface="Garamond"/>
                <a:cs typeface="Garamond"/>
                <a:sym typeface="Garamond"/>
                <a:hlinkClick r:id="rId9">
                  <a:extLst>
                    <a:ext uri="{A12FA001-AC4F-418D-AE19-62706E023703}">
                      <ahyp:hlinkClr val="tx"/>
                    </a:ext>
                  </a:extLst>
                </a:hlinkClick>
              </a:rPr>
              <a:t> </a:t>
            </a:r>
            <a:endParaRPr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u="sng">
                <a:solidFill>
                  <a:srgbClr val="023747"/>
                </a:solidFill>
                <a:latin typeface="Garamond"/>
                <a:ea typeface="Garamond"/>
                <a:cs typeface="Garamond"/>
                <a:sym typeface="Garamond"/>
                <a:hlinkClick r:id="rId10">
                  <a:extLst>
                    <a:ext uri="{A12FA001-AC4F-418D-AE19-62706E023703}">
                      <ahyp:hlinkClr val="tx"/>
                    </a:ext>
                  </a:extLst>
                </a:hlinkClick>
              </a:rPr>
              <a:t>https://captum.ai/</a:t>
            </a:r>
            <a:endParaRPr b="1" i="0" sz="1200" u="none">
              <a:solidFill>
                <a:srgbClr val="023747"/>
              </a:solidFill>
              <a:latin typeface="Garamond"/>
              <a:ea typeface="Garamond"/>
              <a:cs typeface="Garamond"/>
              <a:sym typeface="Garamond"/>
            </a:endParaRPr>
          </a:p>
        </p:txBody>
      </p:sp>
      <p:sp>
        <p:nvSpPr>
          <p:cNvPr id="247" name="Google Shape;247;p30"/>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13</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248" name="Google Shape;248;p3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249" name="Google Shape;249;p30"/>
          <p:cNvPicPr preferRelativeResize="0"/>
          <p:nvPr/>
        </p:nvPicPr>
        <p:blipFill>
          <a:blip r:embed="rId11">
            <a:alphaModFix/>
          </a:blip>
          <a:stretch>
            <a:fillRect/>
          </a:stretch>
        </p:blipFill>
        <p:spPr>
          <a:xfrm>
            <a:off x="0" y="755200"/>
            <a:ext cx="3486525" cy="36933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53" name="Shape 253"/>
        <p:cNvGrpSpPr/>
        <p:nvPr/>
      </p:nvGrpSpPr>
      <p:grpSpPr>
        <a:xfrm>
          <a:off x="0" y="0"/>
          <a:ext cx="0" cy="0"/>
          <a:chOff x="0" y="0"/>
          <a:chExt cx="0" cy="0"/>
        </a:xfrm>
      </p:grpSpPr>
      <p:sp>
        <p:nvSpPr>
          <p:cNvPr id="254" name="Google Shape;254;p31"/>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Explainable AI/</a:t>
            </a:r>
            <a:r>
              <a:rPr b="1" lang="en" sz="2400">
                <a:solidFill>
                  <a:srgbClr val="023747"/>
                </a:solidFill>
                <a:latin typeface="Garamond"/>
                <a:ea typeface="Garamond"/>
                <a:cs typeface="Garamond"/>
                <a:sym typeface="Garamond"/>
              </a:rPr>
              <a:t>xAI + key literature</a:t>
            </a:r>
            <a:endParaRPr sz="2400">
              <a:latin typeface="Garamond"/>
              <a:ea typeface="Garamond"/>
              <a:cs typeface="Garamond"/>
              <a:sym typeface="Garamond"/>
            </a:endParaRPr>
          </a:p>
        </p:txBody>
      </p:sp>
      <p:sp>
        <p:nvSpPr>
          <p:cNvPr id="255" name="Google Shape;255;p31"/>
          <p:cNvSpPr txBox="1"/>
          <p:nvPr/>
        </p:nvSpPr>
        <p:spPr>
          <a:xfrm>
            <a:off x="5992625" y="740838"/>
            <a:ext cx="3048300" cy="36462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Source: https://christophm.github.io/interpretable-ml-book/</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b="1" sz="16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https://www.amazon.com/Machine-Learning-High-Risk-Applications-Responsible/dp/1098102436</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b="1" sz="16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https://www.amazon.com/Interpretable-Machine-Learning-Python-hands/dp/180323542X/</a:t>
            </a:r>
            <a:endParaRPr b="1" sz="1600">
              <a:solidFill>
                <a:srgbClr val="023747"/>
              </a:solidFill>
              <a:latin typeface="Garamond"/>
              <a:ea typeface="Garamond"/>
              <a:cs typeface="Garamond"/>
              <a:sym typeface="Garamond"/>
            </a:endParaRPr>
          </a:p>
        </p:txBody>
      </p:sp>
      <p:sp>
        <p:nvSpPr>
          <p:cNvPr id="256" name="Google Shape;256;p31"/>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257" name="Google Shape;257;p31"/>
          <p:cNvPicPr preferRelativeResize="0"/>
          <p:nvPr/>
        </p:nvPicPr>
        <p:blipFill rotWithShape="1">
          <a:blip r:embed="rId3">
            <a:alphaModFix/>
          </a:blip>
          <a:srcRect b="0" l="0" r="-1574" t="-1389"/>
          <a:stretch/>
        </p:blipFill>
        <p:spPr>
          <a:xfrm>
            <a:off x="197575" y="740850"/>
            <a:ext cx="2872901" cy="3646173"/>
          </a:xfrm>
          <a:prstGeom prst="rect">
            <a:avLst/>
          </a:prstGeom>
          <a:noFill/>
          <a:ln>
            <a:noFill/>
          </a:ln>
        </p:spPr>
      </p:pic>
      <p:pic>
        <p:nvPicPr>
          <p:cNvPr id="258" name="Google Shape;258;p31"/>
          <p:cNvPicPr preferRelativeResize="0"/>
          <p:nvPr/>
        </p:nvPicPr>
        <p:blipFill rotWithShape="1">
          <a:blip r:embed="rId4">
            <a:alphaModFix/>
          </a:blip>
          <a:srcRect b="1644" l="0" r="0" t="1644"/>
          <a:stretch/>
        </p:blipFill>
        <p:spPr>
          <a:xfrm>
            <a:off x="3070475" y="748663"/>
            <a:ext cx="2872902" cy="3646173"/>
          </a:xfrm>
          <a:prstGeom prst="rect">
            <a:avLst/>
          </a:prstGeom>
          <a:noFill/>
          <a:ln>
            <a:noFill/>
          </a:ln>
        </p:spPr>
      </p:pic>
      <p:sp>
        <p:nvSpPr>
          <p:cNvPr id="259" name="Google Shape;259;p3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
        <p:nvSpPr>
          <p:cNvPr id="260" name="Google Shape;260;p31"/>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14</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261" name="Google Shape;261;p31"/>
          <p:cNvPicPr preferRelativeResize="0"/>
          <p:nvPr/>
        </p:nvPicPr>
        <p:blipFill>
          <a:blip r:embed="rId5">
            <a:alphaModFix/>
          </a:blip>
          <a:stretch>
            <a:fillRect/>
          </a:stretch>
        </p:blipFill>
        <p:spPr>
          <a:xfrm>
            <a:off x="66275" y="740875"/>
            <a:ext cx="2954939" cy="3646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65" name="Shape 265"/>
        <p:cNvGrpSpPr/>
        <p:nvPr/>
      </p:nvGrpSpPr>
      <p:grpSpPr>
        <a:xfrm>
          <a:off x="0" y="0"/>
          <a:ext cx="0" cy="0"/>
          <a:chOff x="0" y="0"/>
          <a:chExt cx="0" cy="0"/>
        </a:xfrm>
      </p:grpSpPr>
      <p:sp>
        <p:nvSpPr>
          <p:cNvPr id="266" name="Google Shape;266;p32"/>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AI &amp; Slovakia or why </a:t>
            </a:r>
            <a:r>
              <a:rPr b="1" lang="en" sz="2400">
                <a:solidFill>
                  <a:srgbClr val="023747"/>
                </a:solidFill>
                <a:latin typeface="Garamond"/>
                <a:ea typeface="Garamond"/>
                <a:cs typeface="Garamond"/>
                <a:sym typeface="Garamond"/>
              </a:rPr>
              <a:t>should</a:t>
            </a:r>
            <a:r>
              <a:rPr b="1" lang="en" sz="2400">
                <a:solidFill>
                  <a:srgbClr val="023747"/>
                </a:solidFill>
                <a:latin typeface="Garamond"/>
                <a:ea typeface="Garamond"/>
                <a:cs typeface="Garamond"/>
                <a:sym typeface="Garamond"/>
              </a:rPr>
              <a:t> you even care?</a:t>
            </a:r>
            <a:endParaRPr sz="2400">
              <a:latin typeface="Garamond"/>
              <a:ea typeface="Garamond"/>
              <a:cs typeface="Garamond"/>
              <a:sym typeface="Garamond"/>
            </a:endParaRPr>
          </a:p>
        </p:txBody>
      </p:sp>
      <p:sp>
        <p:nvSpPr>
          <p:cNvPr id="267" name="Google Shape;267;p32"/>
          <p:cNvSpPr txBox="1"/>
          <p:nvPr/>
        </p:nvSpPr>
        <p:spPr>
          <a:xfrm>
            <a:off x="6095700" y="303075"/>
            <a:ext cx="3048300" cy="34404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Source: </a:t>
            </a:r>
            <a:r>
              <a:rPr b="1" lang="en" sz="1600" u="sng">
                <a:solidFill>
                  <a:srgbClr val="023747"/>
                </a:solidFill>
                <a:latin typeface="Garamond"/>
                <a:ea typeface="Garamond"/>
                <a:cs typeface="Garamond"/>
                <a:sym typeface="Garamond"/>
                <a:hlinkClick r:id="rId3">
                  <a:extLst>
                    <a:ext uri="{A12FA001-AC4F-418D-AE19-62706E023703}">
                      <ahyp:hlinkClr val="tx"/>
                    </a:ext>
                  </a:extLst>
                </a:hlinkClick>
              </a:rPr>
              <a:t>https://www.oecd.org/future-of-work/reports-and-data/what-happened-to-jobs-at-high-risk-of-automation-2021.pdf</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rPr b="1" lang="en" sz="1300">
                <a:solidFill>
                  <a:srgbClr val="023747"/>
                </a:solidFill>
                <a:latin typeface="Garamond"/>
                <a:ea typeface="Garamond"/>
                <a:cs typeface="Garamond"/>
                <a:sym typeface="Garamond"/>
              </a:rPr>
              <a:t>+</a:t>
            </a:r>
            <a:endParaRPr b="1" sz="13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u="sng">
                <a:solidFill>
                  <a:srgbClr val="023747"/>
                </a:solidFill>
                <a:latin typeface="Garamond"/>
                <a:ea typeface="Garamond"/>
                <a:cs typeface="Garamond"/>
                <a:sym typeface="Garamond"/>
                <a:hlinkClick r:id="rId4">
                  <a:extLst>
                    <a:ext uri="{A12FA001-AC4F-418D-AE19-62706E023703}">
                      <ahyp:hlinkClr val="tx"/>
                    </a:ext>
                  </a:extLst>
                </a:hlinkClick>
              </a:rPr>
              <a:t>AI Strategies and Policies in Slovak Republic - OECD.AI, https://oecd.ai/en/dashboards/countries/Slovakia</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rPr b="1" lang="en" sz="1200">
                <a:solidFill>
                  <a:srgbClr val="023747"/>
                </a:solidFill>
                <a:latin typeface="Garamond"/>
                <a:ea typeface="Garamond"/>
                <a:cs typeface="Garamond"/>
                <a:sym typeface="Garamond"/>
              </a:rPr>
              <a:t>+</a:t>
            </a:r>
            <a:endParaRPr b="1" sz="12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u="sng">
                <a:solidFill>
                  <a:srgbClr val="023747"/>
                </a:solidFill>
                <a:latin typeface="Garamond"/>
                <a:ea typeface="Garamond"/>
                <a:cs typeface="Garamond"/>
                <a:sym typeface="Garamond"/>
                <a:hlinkClick r:id="rId5">
                  <a:extLst>
                    <a:ext uri="{A12FA001-AC4F-418D-AE19-62706E023703}">
                      <ahyp:hlinkClr val="tx"/>
                    </a:ext>
                  </a:extLst>
                </a:hlinkClick>
              </a:rPr>
              <a:t>AI, automation, and the future of work: Ten things to solve  | McKinsey Global Institute</a:t>
            </a:r>
            <a:endParaRPr b="1" sz="1600">
              <a:solidFill>
                <a:srgbClr val="023747"/>
              </a:solidFill>
              <a:latin typeface="Garamond"/>
              <a:ea typeface="Garamond"/>
              <a:cs typeface="Garamond"/>
              <a:sym typeface="Garamond"/>
            </a:endParaRPr>
          </a:p>
        </p:txBody>
      </p:sp>
      <p:sp>
        <p:nvSpPr>
          <p:cNvPr id="268" name="Google Shape;268;p32"/>
          <p:cNvSpPr/>
          <p:nvPr/>
        </p:nvSpPr>
        <p:spPr>
          <a:xfrm>
            <a:off x="3420366" y="2571750"/>
            <a:ext cx="1223090" cy="378619"/>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269" name="Google Shape;269;p32"/>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15</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270" name="Google Shape;270;p3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271" name="Google Shape;271;p32"/>
          <p:cNvPicPr preferRelativeResize="0"/>
          <p:nvPr/>
        </p:nvPicPr>
        <p:blipFill>
          <a:blip r:embed="rId6">
            <a:alphaModFix/>
          </a:blip>
          <a:stretch>
            <a:fillRect/>
          </a:stretch>
        </p:blipFill>
        <p:spPr>
          <a:xfrm>
            <a:off x="0" y="768725"/>
            <a:ext cx="6211731" cy="3747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75" name="Shape 275"/>
        <p:cNvGrpSpPr/>
        <p:nvPr/>
      </p:nvGrpSpPr>
      <p:grpSpPr>
        <a:xfrm>
          <a:off x="0" y="0"/>
          <a:ext cx="0" cy="0"/>
          <a:chOff x="0" y="0"/>
          <a:chExt cx="0" cy="0"/>
        </a:xfrm>
      </p:grpSpPr>
      <p:sp>
        <p:nvSpPr>
          <p:cNvPr id="276" name="Google Shape;276;p33"/>
          <p:cNvSpPr txBox="1"/>
          <p:nvPr/>
        </p:nvSpPr>
        <p:spPr>
          <a:xfrm>
            <a:off x="196504" y="205978"/>
            <a:ext cx="8790292"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900">
                <a:solidFill>
                  <a:srgbClr val="023747"/>
                </a:solidFill>
                <a:latin typeface="Garamond"/>
                <a:ea typeface="Garamond"/>
                <a:cs typeface="Garamond"/>
                <a:sym typeface="Garamond"/>
              </a:rPr>
              <a:t>AI &amp; Slovakia, </a:t>
            </a:r>
            <a:r>
              <a:rPr b="1" lang="en" sz="2900">
                <a:solidFill>
                  <a:srgbClr val="023747"/>
                </a:solidFill>
                <a:latin typeface="Garamond"/>
                <a:ea typeface="Garamond"/>
                <a:cs typeface="Garamond"/>
                <a:sym typeface="Garamond"/>
              </a:rPr>
              <a:t>what exactly are you talking about? What future?</a:t>
            </a:r>
            <a:endParaRPr sz="2900"/>
          </a:p>
        </p:txBody>
      </p:sp>
      <p:sp>
        <p:nvSpPr>
          <p:cNvPr id="277" name="Google Shape;277;p33"/>
          <p:cNvSpPr txBox="1"/>
          <p:nvPr/>
        </p:nvSpPr>
        <p:spPr>
          <a:xfrm>
            <a:off x="2470000" y="954875"/>
            <a:ext cx="62154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OECD.AI</a:t>
            </a:r>
            <a:r>
              <a:rPr lang="en" sz="1200">
                <a:solidFill>
                  <a:srgbClr val="023747"/>
                </a:solidFill>
                <a:latin typeface="Garamond"/>
                <a:ea typeface="Garamond"/>
                <a:cs typeface="Garamond"/>
                <a:sym typeface="Garamond"/>
              </a:rPr>
              <a:t> that provides an overview of AI strategies and policies in Slovakia. It includes an action plan for the transformation of Slovakia into a successful digital country and development of the digital single market. </a:t>
            </a:r>
            <a:r>
              <a:rPr lang="en" sz="1200" u="sng">
                <a:solidFill>
                  <a:srgbClr val="023747"/>
                </a:solidFill>
                <a:latin typeface="Garamond"/>
                <a:ea typeface="Garamond"/>
                <a:cs typeface="Garamond"/>
                <a:sym typeface="Garamond"/>
              </a:rPr>
              <a:t>The action plan offers a set of concrete steps on how to start building a sustainable and human centric, and trustworthy AI</a:t>
            </a:r>
            <a:r>
              <a:rPr lang="en" sz="1200">
                <a:solidFill>
                  <a:srgbClr val="023747"/>
                </a:solidFill>
                <a:latin typeface="Garamond"/>
                <a:ea typeface="Garamond"/>
                <a:cs typeface="Garamond"/>
                <a:sym typeface="Garamond"/>
              </a:rPr>
              <a:t>.</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AIslovakIA,</a:t>
            </a:r>
            <a:r>
              <a:rPr lang="en" sz="1200">
                <a:solidFill>
                  <a:srgbClr val="023747"/>
                </a:solidFill>
                <a:latin typeface="Garamond"/>
                <a:ea typeface="Garamond"/>
                <a:cs typeface="Garamond"/>
                <a:sym typeface="Garamond"/>
              </a:rPr>
              <a:t> which is a neutral, independent and non-profit platform with an ambition to develop excellence and bring together experts and those interested in artificial intelligence in Slovakia. </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rPr lang="en" sz="1200">
                <a:solidFill>
                  <a:srgbClr val="023747"/>
                </a:solidFill>
                <a:latin typeface="Garamond"/>
                <a:ea typeface="Garamond"/>
                <a:cs typeface="Garamond"/>
                <a:sym typeface="Garamond"/>
              </a:rPr>
              <a:t>- </a:t>
            </a:r>
            <a:r>
              <a:rPr lang="en" sz="1200" u="sng">
                <a:solidFill>
                  <a:srgbClr val="023747"/>
                </a:solidFill>
                <a:latin typeface="Garamond"/>
                <a:ea typeface="Garamond"/>
                <a:cs typeface="Garamond"/>
                <a:sym typeface="Garamond"/>
                <a:hlinkClick r:id="rId3">
                  <a:extLst>
                    <a:ext uri="{A12FA001-AC4F-418D-AE19-62706E023703}">
                      <ahyp:hlinkClr val="tx"/>
                    </a:ext>
                  </a:extLst>
                </a:hlinkClick>
              </a:rPr>
              <a:t>The national platform of artificial intelligence (AIslovakIA) is part of the Center for Artificial Intelligence (hereinafter referred to as “CAI”), a non-profit organization</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t/>
            </a:r>
            <a:endParaRPr sz="7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AI/ML augmented analytics (scenarios for data-driven decision making)</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build and deploy highly accurate machine learning models without writing a single line of code,</a:t>
            </a: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experiment, simulate and compare different scenarios using various models/scenarios to identify the best strategy or test ideas before committing resources</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focus on the right data to analyze, get predictive insights with explanations in your dashboards</a:t>
            </a:r>
            <a:r>
              <a:rPr lang="en" sz="1200">
                <a:solidFill>
                  <a:srgbClr val="023747"/>
                </a:solidFill>
                <a:latin typeface="Garamond"/>
                <a:ea typeface="Garamond"/>
                <a:cs typeface="Garamond"/>
                <a:sym typeface="Garamond"/>
              </a:rPr>
              <a:t> + </a:t>
            </a:r>
            <a:r>
              <a:rPr i="0" lang="en" sz="1200" u="none">
                <a:solidFill>
                  <a:srgbClr val="023747"/>
                </a:solidFill>
                <a:latin typeface="Garamond"/>
                <a:ea typeface="Garamond"/>
                <a:cs typeface="Garamond"/>
                <a:sym typeface="Garamond"/>
              </a:rPr>
              <a:t>run simulations to get actionable prescriptive guidance on what to do next and get instant visual response</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Alphaa.ai (world’s 1</a:t>
            </a:r>
            <a:r>
              <a:rPr baseline="30000" i="0" lang="en" sz="1200" u="none">
                <a:solidFill>
                  <a:srgbClr val="023747"/>
                </a:solidFill>
                <a:latin typeface="Garamond"/>
                <a:ea typeface="Garamond"/>
                <a:cs typeface="Garamond"/>
                <a:sym typeface="Garamond"/>
              </a:rPr>
              <a:t>st</a:t>
            </a:r>
            <a:r>
              <a:rPr i="0" lang="en" sz="1200" u="none">
                <a:solidFill>
                  <a:srgbClr val="023747"/>
                </a:solidFill>
                <a:latin typeface="Garamond"/>
                <a:ea typeface="Garamond"/>
                <a:cs typeface="Garamond"/>
                <a:sym typeface="Garamond"/>
              </a:rPr>
              <a:t> AI voice analyst/not just regular “chat bot”)</a:t>
            </a:r>
            <a:endParaRPr sz="1200">
              <a:solidFill>
                <a:srgbClr val="023747"/>
              </a:solidFill>
              <a:latin typeface="Garamond"/>
              <a:ea typeface="Garamond"/>
              <a:cs typeface="Garamond"/>
              <a:sym typeface="Garamond"/>
            </a:endParaRPr>
          </a:p>
        </p:txBody>
      </p:sp>
      <p:pic>
        <p:nvPicPr>
          <p:cNvPr id="278" name="Google Shape;278;p33"/>
          <p:cNvPicPr preferRelativeResize="0"/>
          <p:nvPr/>
        </p:nvPicPr>
        <p:blipFill rotWithShape="1">
          <a:blip r:embed="rId4">
            <a:alphaModFix/>
          </a:blip>
          <a:srcRect b="0" l="0" r="0" t="0"/>
          <a:stretch/>
        </p:blipFill>
        <p:spPr>
          <a:xfrm>
            <a:off x="136961" y="2473553"/>
            <a:ext cx="2215140" cy="1234677"/>
          </a:xfrm>
          <a:prstGeom prst="rect">
            <a:avLst/>
          </a:prstGeom>
          <a:noFill/>
          <a:ln>
            <a:noFill/>
          </a:ln>
        </p:spPr>
      </p:pic>
      <p:pic>
        <p:nvPicPr>
          <p:cNvPr id="279" name="Google Shape;279;p33"/>
          <p:cNvPicPr preferRelativeResize="0"/>
          <p:nvPr/>
        </p:nvPicPr>
        <p:blipFill rotWithShape="1">
          <a:blip r:embed="rId5">
            <a:alphaModFix/>
          </a:blip>
          <a:srcRect b="0" l="0" r="0" t="0"/>
          <a:stretch/>
        </p:blipFill>
        <p:spPr>
          <a:xfrm>
            <a:off x="69074" y="1577578"/>
            <a:ext cx="2400925" cy="479821"/>
          </a:xfrm>
          <a:prstGeom prst="rect">
            <a:avLst/>
          </a:prstGeom>
          <a:noFill/>
          <a:ln>
            <a:noFill/>
          </a:ln>
        </p:spPr>
      </p:pic>
      <p:sp>
        <p:nvSpPr>
          <p:cNvPr id="280" name="Google Shape;280;p33"/>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16</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281" name="Google Shape;281;p3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 name="Shape 77"/>
        <p:cNvGrpSpPr/>
        <p:nvPr/>
      </p:nvGrpSpPr>
      <p:grpSpPr>
        <a:xfrm>
          <a:off x="0" y="0"/>
          <a:ext cx="0" cy="0"/>
          <a:chOff x="0" y="0"/>
          <a:chExt cx="0" cy="0"/>
        </a:xfrm>
      </p:grpSpPr>
      <p:pic>
        <p:nvPicPr>
          <p:cNvPr descr="logo-id" id="78" name="Google Shape;78;p16">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79" name="Google Shape;79;p16"/>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Join at slido.com</a:t>
            </a:r>
            <a:br>
              <a:rPr b="1" lang="en" sz="3600">
                <a:solidFill>
                  <a:srgbClr val="5B5B5B"/>
                </a:solidFill>
                <a:latin typeface="Roboto"/>
                <a:ea typeface="Roboto"/>
                <a:cs typeface="Roboto"/>
                <a:sym typeface="Roboto"/>
              </a:rPr>
            </a:br>
            <a:r>
              <a:rPr b="1" lang="en" sz="3600">
                <a:solidFill>
                  <a:srgbClr val="5B5B5B"/>
                </a:solidFill>
                <a:latin typeface="Roboto"/>
                <a:ea typeface="Roboto"/>
                <a:cs typeface="Roboto"/>
                <a:sym typeface="Roboto"/>
              </a:rPr>
              <a:t>#AIslovakIA</a:t>
            </a:r>
            <a:endParaRPr b="1" sz="3600">
              <a:solidFill>
                <a:srgbClr val="5B5B5B"/>
              </a:solidFill>
              <a:latin typeface="Roboto"/>
              <a:ea typeface="Roboto"/>
              <a:cs typeface="Roboto"/>
              <a:sym typeface="Roboto"/>
            </a:endParaRPr>
          </a:p>
        </p:txBody>
      </p:sp>
      <p:sp>
        <p:nvSpPr>
          <p:cNvPr descr="footer-id" id="80" name="Google Shape;80;p16"/>
          <p:cNvSpPr txBox="1"/>
          <p:nvPr/>
        </p:nvSpPr>
        <p:spPr>
          <a:xfrm>
            <a:off x="2336800" y="3674088"/>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joining instructions on this slide.</a:t>
            </a:r>
            <a:endParaRPr>
              <a:solidFill>
                <a:srgbClr val="5B5B5B"/>
              </a:solidFill>
              <a:latin typeface="Roboto"/>
              <a:ea typeface="Roboto"/>
              <a:cs typeface="Roboto"/>
              <a:sym typeface="Roboto"/>
            </a:endParaRPr>
          </a:p>
        </p:txBody>
      </p:sp>
      <p:sp>
        <p:nvSpPr>
          <p:cNvPr id="81" name="Google Shape;81;p16"/>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
        <p:nvSpPr>
          <p:cNvPr id="82" name="Google Shape;82;p1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descr="poll-type-id" id="83" name="Google Shape;83;p16">
            <a:hlinkClick r:id="rId5"/>
          </p:cNvPr>
          <p:cNvPicPr preferRelativeResize="0"/>
          <p:nvPr/>
        </p:nvPicPr>
        <p:blipFill>
          <a:blip r:embed="rId6">
            <a:alphaModFix/>
          </a:blip>
          <a:stretch>
            <a:fillRect/>
          </a:stretch>
        </p:blipFill>
        <p:spPr>
          <a:xfrm>
            <a:off x="508000" y="1659132"/>
            <a:ext cx="1828800" cy="18252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85" name="Shape 285"/>
        <p:cNvGrpSpPr/>
        <p:nvPr/>
      </p:nvGrpSpPr>
      <p:grpSpPr>
        <a:xfrm>
          <a:off x="0" y="0"/>
          <a:ext cx="0" cy="0"/>
          <a:chOff x="0" y="0"/>
          <a:chExt cx="0" cy="0"/>
        </a:xfrm>
      </p:grpSpPr>
      <p:sp>
        <p:nvSpPr>
          <p:cNvPr id="286" name="Google Shape;286;p34"/>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t/>
            </a:r>
            <a:endParaRPr sz="2900"/>
          </a:p>
        </p:txBody>
      </p:sp>
      <p:sp>
        <p:nvSpPr>
          <p:cNvPr id="287" name="Google Shape;287;p34"/>
          <p:cNvSpPr txBox="1"/>
          <p:nvPr/>
        </p:nvSpPr>
        <p:spPr>
          <a:xfrm>
            <a:off x="2470000" y="954875"/>
            <a:ext cx="62154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OECD.AI</a:t>
            </a:r>
            <a:r>
              <a:rPr lang="en" sz="1200">
                <a:solidFill>
                  <a:srgbClr val="023747"/>
                </a:solidFill>
                <a:latin typeface="Garamond"/>
                <a:ea typeface="Garamond"/>
                <a:cs typeface="Garamond"/>
                <a:sym typeface="Garamond"/>
              </a:rPr>
              <a:t> that provides an overview of AI strategies and policies in Slovakia. It includes an action plan for the transformation of Slovakia into a successful digital country and development of the digital single market. </a:t>
            </a:r>
            <a:r>
              <a:rPr lang="en" sz="1200" u="sng">
                <a:solidFill>
                  <a:srgbClr val="023747"/>
                </a:solidFill>
                <a:latin typeface="Garamond"/>
                <a:ea typeface="Garamond"/>
                <a:cs typeface="Garamond"/>
                <a:sym typeface="Garamond"/>
              </a:rPr>
              <a:t>The action plan offers a set of concrete steps on how to start building a sustainable and human centric, and trustworthy AI</a:t>
            </a:r>
            <a:r>
              <a:rPr lang="en" sz="1200">
                <a:solidFill>
                  <a:srgbClr val="023747"/>
                </a:solidFill>
                <a:latin typeface="Garamond"/>
                <a:ea typeface="Garamond"/>
                <a:cs typeface="Garamond"/>
                <a:sym typeface="Garamond"/>
              </a:rPr>
              <a:t>.</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AIslovakIA,</a:t>
            </a:r>
            <a:r>
              <a:rPr lang="en" sz="1200">
                <a:solidFill>
                  <a:srgbClr val="023747"/>
                </a:solidFill>
                <a:latin typeface="Garamond"/>
                <a:ea typeface="Garamond"/>
                <a:cs typeface="Garamond"/>
                <a:sym typeface="Garamond"/>
              </a:rPr>
              <a:t> which is a neutral, independent and non-profit platform with an ambition to develop excellence and bring together experts and those interested in artificial intelligence in Slovakia. </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rPr lang="en" sz="1200">
                <a:solidFill>
                  <a:srgbClr val="023747"/>
                </a:solidFill>
                <a:latin typeface="Garamond"/>
                <a:ea typeface="Garamond"/>
                <a:cs typeface="Garamond"/>
                <a:sym typeface="Garamond"/>
              </a:rPr>
              <a:t>- </a:t>
            </a:r>
            <a:r>
              <a:rPr lang="en" sz="1200" u="sng">
                <a:solidFill>
                  <a:srgbClr val="023747"/>
                </a:solidFill>
                <a:latin typeface="Garamond"/>
                <a:ea typeface="Garamond"/>
                <a:cs typeface="Garamond"/>
                <a:sym typeface="Garamond"/>
                <a:hlinkClick r:id="rId3">
                  <a:extLst>
                    <a:ext uri="{A12FA001-AC4F-418D-AE19-62706E023703}">
                      <ahyp:hlinkClr val="tx"/>
                    </a:ext>
                  </a:extLst>
                </a:hlinkClick>
              </a:rPr>
              <a:t>The national platform of artificial intelligence (AIslovakIA) is part of the Center for Artificial Intelligence (hereinafter referred to as “CAI”), a non-profit organization</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t/>
            </a:r>
            <a:endParaRPr sz="7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AI/ML augmented analytics (scenarios for data-driven decision making)</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build and deploy highly accurate machine learning models without writing a single line of code,</a:t>
            </a: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experiment, simulate and compare different scenarios using various models/scenarios to identify the best strategy or test ideas before committing resources</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focus on the right data to analyze, get predictive insights with explanations in your dashboards</a:t>
            </a:r>
            <a:r>
              <a:rPr lang="en" sz="1200">
                <a:solidFill>
                  <a:srgbClr val="023747"/>
                </a:solidFill>
                <a:latin typeface="Garamond"/>
                <a:ea typeface="Garamond"/>
                <a:cs typeface="Garamond"/>
                <a:sym typeface="Garamond"/>
              </a:rPr>
              <a:t> + </a:t>
            </a:r>
            <a:r>
              <a:rPr i="0" lang="en" sz="1200" u="none">
                <a:solidFill>
                  <a:srgbClr val="023747"/>
                </a:solidFill>
                <a:latin typeface="Garamond"/>
                <a:ea typeface="Garamond"/>
                <a:cs typeface="Garamond"/>
                <a:sym typeface="Garamond"/>
              </a:rPr>
              <a:t>run </a:t>
            </a:r>
            <a:endParaRPr sz="1200">
              <a:solidFill>
                <a:srgbClr val="023747"/>
              </a:solidFill>
              <a:latin typeface="Garamond"/>
              <a:ea typeface="Garamond"/>
              <a:cs typeface="Garamond"/>
              <a:sym typeface="Garamond"/>
            </a:endParaRPr>
          </a:p>
        </p:txBody>
      </p:sp>
      <p:pic>
        <p:nvPicPr>
          <p:cNvPr id="288" name="Google Shape;288;p34"/>
          <p:cNvPicPr preferRelativeResize="0"/>
          <p:nvPr/>
        </p:nvPicPr>
        <p:blipFill>
          <a:blip r:embed="rId4">
            <a:alphaModFix/>
          </a:blip>
          <a:stretch>
            <a:fillRect/>
          </a:stretch>
        </p:blipFill>
        <p:spPr>
          <a:xfrm>
            <a:off x="-53100" y="-262325"/>
            <a:ext cx="1833851" cy="1833876"/>
          </a:xfrm>
          <a:prstGeom prst="rect">
            <a:avLst/>
          </a:prstGeom>
          <a:noFill/>
          <a:ln>
            <a:noFill/>
          </a:ln>
        </p:spPr>
      </p:pic>
      <p:sp>
        <p:nvSpPr>
          <p:cNvPr id="289" name="Google Shape;289;p34"/>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290" name="Google Shape;290;p3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291" name="Google Shape;291;p34"/>
          <p:cNvPicPr preferRelativeResize="0"/>
          <p:nvPr/>
        </p:nvPicPr>
        <p:blipFill>
          <a:blip r:embed="rId5">
            <a:alphaModFix/>
          </a:blip>
          <a:stretch>
            <a:fillRect/>
          </a:stretch>
        </p:blipFill>
        <p:spPr>
          <a:xfrm>
            <a:off x="1594275" y="0"/>
            <a:ext cx="7550950" cy="4048648"/>
          </a:xfrm>
          <a:prstGeom prst="rect">
            <a:avLst/>
          </a:prstGeom>
          <a:noFill/>
          <a:ln>
            <a:noFill/>
          </a:ln>
        </p:spPr>
      </p:pic>
      <p:sp>
        <p:nvSpPr>
          <p:cNvPr id="292" name="Google Shape;292;p34"/>
          <p:cNvSpPr txBox="1"/>
          <p:nvPr/>
        </p:nvSpPr>
        <p:spPr>
          <a:xfrm>
            <a:off x="0" y="4048650"/>
            <a:ext cx="8889600" cy="324900"/>
          </a:xfrm>
          <a:prstGeom prst="rect">
            <a:avLst/>
          </a:prstGeom>
          <a:noFill/>
          <a:ln>
            <a:noFill/>
          </a:ln>
        </p:spPr>
        <p:txBody>
          <a:bodyPr anchorCtr="0" anchor="t" bIns="33750" lIns="67500" spcFirstLastPara="1" rIns="67500" wrap="square" tIns="33750">
            <a:noAutofit/>
          </a:bodyPr>
          <a:lstStyle/>
          <a:p>
            <a:pPr indent="0" lvl="0" marL="0" rtl="0" algn="l">
              <a:spcBef>
                <a:spcPts val="0"/>
              </a:spcBef>
              <a:spcAft>
                <a:spcPts val="0"/>
              </a:spcAft>
              <a:buClr>
                <a:srgbClr val="000000"/>
              </a:buClr>
              <a:buSzPts val="1300"/>
              <a:buFont typeface="Garamond"/>
              <a:buNone/>
            </a:pPr>
            <a:r>
              <a:rPr lang="en" sz="1300">
                <a:solidFill>
                  <a:schemeClr val="dk1"/>
                </a:solidFill>
                <a:latin typeface="Garamond"/>
                <a:ea typeface="Garamond"/>
                <a:cs typeface="Garamond"/>
                <a:sym typeface="Garamond"/>
              </a:rPr>
              <a:t>Source: </a:t>
            </a:r>
            <a:r>
              <a:rPr lang="en" sz="1300" u="sng">
                <a:solidFill>
                  <a:schemeClr val="dk1"/>
                </a:solidFill>
                <a:latin typeface="Garamond"/>
                <a:ea typeface="Garamond"/>
                <a:cs typeface="Garamond"/>
                <a:sym typeface="Garamond"/>
                <a:hlinkClick r:id="rId6">
                  <a:extLst>
                    <a:ext uri="{A12FA001-AC4F-418D-AE19-62706E023703}">
                      <ahyp:hlinkClr val="tx"/>
                    </a:ext>
                  </a:extLst>
                </a:hlinkClick>
              </a:rPr>
              <a:t>https://therecursive.com/ai-trends-central-and-eastern-europe-report/</a:t>
            </a:r>
            <a:r>
              <a:rPr lang="en" sz="1300">
                <a:solidFill>
                  <a:schemeClr val="dk1"/>
                </a:solidFill>
                <a:latin typeface="Garamond"/>
                <a:ea typeface="Garamond"/>
                <a:cs typeface="Garamond"/>
                <a:sym typeface="Garamond"/>
              </a:rPr>
              <a:t>, </a:t>
            </a:r>
            <a:endParaRPr sz="1300">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lang="en" sz="1300">
                <a:solidFill>
                  <a:schemeClr val="dk1"/>
                </a:solidFill>
                <a:latin typeface="Garamond"/>
                <a:ea typeface="Garamond"/>
                <a:cs typeface="Garamond"/>
                <a:sym typeface="Garamond"/>
              </a:rPr>
              <a:t>Interview: </a:t>
            </a:r>
            <a:r>
              <a:rPr lang="en" sz="1300" u="sng">
                <a:solidFill>
                  <a:schemeClr val="dk1"/>
                </a:solidFill>
                <a:latin typeface="Garamond"/>
                <a:ea typeface="Garamond"/>
                <a:cs typeface="Garamond"/>
                <a:sym typeface="Garamond"/>
                <a:hlinkClick r:id="rId7">
                  <a:extLst>
                    <a:ext uri="{A12FA001-AC4F-418D-AE19-62706E023703}">
                      <ahyp:hlinkClr val="tx"/>
                    </a:ext>
                  </a:extLst>
                </a:hlinkClick>
              </a:rPr>
              <a:t>https://therecursive.com/collaboration-is-the-key-to-success-radovan-kavicky-on-fostering-ai-innovation-in-slovakia/</a:t>
            </a:r>
            <a:endParaRPr sz="1300">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t/>
            </a:r>
            <a:endParaRPr sz="1300">
              <a:solidFill>
                <a:schemeClr val="dk1"/>
              </a:solidFill>
              <a:latin typeface="Garamond"/>
              <a:ea typeface="Garamond"/>
              <a:cs typeface="Garamond"/>
              <a:sym typeface="Garamond"/>
            </a:endParaRPr>
          </a:p>
        </p:txBody>
      </p:sp>
      <p:pic>
        <p:nvPicPr>
          <p:cNvPr id="293" name="Google Shape;293;p34"/>
          <p:cNvPicPr preferRelativeResize="0"/>
          <p:nvPr/>
        </p:nvPicPr>
        <p:blipFill>
          <a:blip r:embed="rId8">
            <a:alphaModFix/>
          </a:blip>
          <a:stretch>
            <a:fillRect/>
          </a:stretch>
        </p:blipFill>
        <p:spPr>
          <a:xfrm>
            <a:off x="0" y="1472812"/>
            <a:ext cx="1594275" cy="1590837"/>
          </a:xfrm>
          <a:prstGeom prst="rect">
            <a:avLst/>
          </a:prstGeom>
          <a:noFill/>
          <a:ln>
            <a:noFill/>
          </a:ln>
        </p:spPr>
      </p:pic>
      <p:pic>
        <p:nvPicPr>
          <p:cNvPr id="294" name="Google Shape;294;p34"/>
          <p:cNvPicPr preferRelativeResize="0"/>
          <p:nvPr/>
        </p:nvPicPr>
        <p:blipFill>
          <a:blip r:embed="rId9">
            <a:alphaModFix/>
          </a:blip>
          <a:stretch>
            <a:fillRect/>
          </a:stretch>
        </p:blipFill>
        <p:spPr>
          <a:xfrm>
            <a:off x="12" y="3063645"/>
            <a:ext cx="1681680" cy="8870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8" name="Shape 298"/>
        <p:cNvGrpSpPr/>
        <p:nvPr/>
      </p:nvGrpSpPr>
      <p:grpSpPr>
        <a:xfrm>
          <a:off x="0" y="0"/>
          <a:ext cx="0" cy="0"/>
          <a:chOff x="0" y="0"/>
          <a:chExt cx="0" cy="0"/>
        </a:xfrm>
      </p:grpSpPr>
      <p:pic>
        <p:nvPicPr>
          <p:cNvPr descr="poll-type-id" id="299" name="Google Shape;299;p35">
            <a:hlinkClick r:id="rId3"/>
          </p:cNvPr>
          <p:cNvPicPr preferRelativeResize="0"/>
          <p:nvPr/>
        </p:nvPicPr>
        <p:blipFill>
          <a:blip r:embed="rId4">
            <a:alphaModFix/>
          </a:blip>
          <a:stretch>
            <a:fillRect/>
          </a:stretch>
        </p:blipFill>
        <p:spPr>
          <a:xfrm>
            <a:off x="508000" y="1659132"/>
            <a:ext cx="1828800" cy="1825235"/>
          </a:xfrm>
          <a:prstGeom prst="rect">
            <a:avLst/>
          </a:prstGeom>
          <a:noFill/>
          <a:ln>
            <a:noFill/>
          </a:ln>
        </p:spPr>
      </p:pic>
      <p:pic>
        <p:nvPicPr>
          <p:cNvPr descr="logo-id" id="300" name="Google Shape;300;p35">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301" name="Google Shape;301;p35"/>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Who's on the picture?</a:t>
            </a:r>
            <a:endParaRPr b="1" sz="3600">
              <a:solidFill>
                <a:srgbClr val="5B5B5B"/>
              </a:solidFill>
              <a:latin typeface="Roboto"/>
              <a:ea typeface="Roboto"/>
              <a:cs typeface="Roboto"/>
              <a:sym typeface="Roboto"/>
            </a:endParaRPr>
          </a:p>
        </p:txBody>
      </p:sp>
      <p:sp>
        <p:nvSpPr>
          <p:cNvPr descr="footer-id" id="302" name="Google Shape;302;p35"/>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303" name="Google Shape;303;p35"/>
          <p:cNvSpPr txBox="1"/>
          <p:nvPr/>
        </p:nvSpPr>
        <p:spPr>
          <a:xfrm>
            <a:off x="2590800" y="38911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7"/>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
        <p:nvSpPr>
          <p:cNvPr id="304" name="Google Shape;304;p35"/>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17</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305" name="Google Shape;305;p35"/>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09" name="Shape 309"/>
        <p:cNvGrpSpPr/>
        <p:nvPr/>
      </p:nvGrpSpPr>
      <p:grpSpPr>
        <a:xfrm>
          <a:off x="0" y="0"/>
          <a:ext cx="0" cy="0"/>
          <a:chOff x="0" y="0"/>
          <a:chExt cx="0" cy="0"/>
        </a:xfrm>
      </p:grpSpPr>
      <p:sp>
        <p:nvSpPr>
          <p:cNvPr id="310" name="Google Shape;310;p36"/>
          <p:cNvSpPr txBox="1"/>
          <p:nvPr/>
        </p:nvSpPr>
        <p:spPr>
          <a:xfrm>
            <a:off x="196504" y="205978"/>
            <a:ext cx="8790292"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i="0" lang="en" sz="2900" u="none">
                <a:solidFill>
                  <a:srgbClr val="023747"/>
                </a:solidFill>
                <a:latin typeface="Garamond"/>
                <a:ea typeface="Garamond"/>
                <a:cs typeface="Garamond"/>
                <a:sym typeface="Garamond"/>
              </a:rPr>
              <a:t>Future of AI/ML and Data Science</a:t>
            </a:r>
            <a:endParaRPr sz="1100"/>
          </a:p>
        </p:txBody>
      </p:sp>
      <p:sp>
        <p:nvSpPr>
          <p:cNvPr id="311" name="Google Shape;311;p36"/>
          <p:cNvSpPr txBox="1"/>
          <p:nvPr/>
        </p:nvSpPr>
        <p:spPr>
          <a:xfrm>
            <a:off x="246523" y="954881"/>
            <a:ext cx="5995168" cy="3364706"/>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Back to Basics</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What Machine Learning/Artificial Intelligence is? What Data Science is?</a:t>
            </a:r>
            <a:endParaRPr sz="1100"/>
          </a:p>
          <a:p>
            <a:pPr indent="0" lvl="0" marL="0" marR="0" rtl="0" algn="l">
              <a:lnSpc>
                <a:spcPct val="100000"/>
              </a:lnSpc>
              <a:spcBef>
                <a:spcPts val="400"/>
              </a:spcBef>
              <a:spcAft>
                <a:spcPts val="0"/>
              </a:spcAft>
              <a:buClr>
                <a:srgbClr val="FFFFFF"/>
              </a:buClr>
              <a:buSzPts val="400"/>
              <a:buFont typeface="Twentieth Century"/>
              <a:buNone/>
            </a:pPr>
            <a:r>
              <a:t/>
            </a:r>
            <a:endParaRPr b="1" i="0" sz="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“Artificial intelligence is the science of making machines do things that would require intelligence if done by men.” </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Marvin Minsky </a:t>
            </a:r>
            <a:endParaRPr sz="1100"/>
          </a:p>
          <a:p>
            <a:pPr indent="0" lvl="0" marL="0" marR="0" rtl="0" algn="l">
              <a:lnSpc>
                <a:spcPct val="100000"/>
              </a:lnSpc>
              <a:spcBef>
                <a:spcPts val="400"/>
              </a:spcBef>
              <a:spcAft>
                <a:spcPts val="0"/>
              </a:spcAft>
              <a:buClr>
                <a:srgbClr val="FFFFFF"/>
              </a:buClr>
              <a:buSzPts val="400"/>
              <a:buFont typeface="Twentieth Century"/>
              <a:buNone/>
            </a:pPr>
            <a:r>
              <a:t/>
            </a:r>
            <a:endParaRPr b="1" i="0" sz="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Data Science (definition): collection of scientific results and methods for transformation of data from raw form to meaningful information, knowledge and wisdom, which should support better decisions</a:t>
            </a:r>
            <a:endParaRPr sz="1100"/>
          </a:p>
          <a:p>
            <a:pPr indent="0" lvl="0" marL="0" marR="0" rtl="0" algn="l">
              <a:lnSpc>
                <a:spcPct val="100000"/>
              </a:lnSpc>
              <a:spcBef>
                <a:spcPts val="400"/>
              </a:spcBef>
              <a:spcAft>
                <a:spcPts val="0"/>
              </a:spcAft>
              <a:buClr>
                <a:srgbClr val="FFFFFF"/>
              </a:buClr>
              <a:buSzPts val="400"/>
              <a:buFont typeface="Twentieth Century"/>
              <a:buNone/>
            </a:pPr>
            <a:r>
              <a:t/>
            </a:r>
            <a:endParaRPr b="1" i="0" sz="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Data Science: Statistics + programming; data analysis + Computer Science, modelling + Econometrics, Big Data, ML/DL</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Expectation/Prediction: Data Scientists, one of the first “victims” of automation</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Is Data Reality? Do we model reality? (noise/signal)</a:t>
            </a:r>
            <a:endParaRPr sz="1100"/>
          </a:p>
        </p:txBody>
      </p:sp>
      <p:sp>
        <p:nvSpPr>
          <p:cNvPr id="312" name="Google Shape;312;p36"/>
          <p:cNvSpPr/>
          <p:nvPr/>
        </p:nvSpPr>
        <p:spPr>
          <a:xfrm>
            <a:off x="3420366" y="2571750"/>
            <a:ext cx="1223090" cy="378619"/>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313" name="Google Shape;313;p36"/>
          <p:cNvPicPr preferRelativeResize="0"/>
          <p:nvPr/>
        </p:nvPicPr>
        <p:blipFill rotWithShape="1">
          <a:blip r:embed="rId3">
            <a:alphaModFix/>
          </a:blip>
          <a:srcRect b="0" l="0" r="0" t="0"/>
          <a:stretch/>
        </p:blipFill>
        <p:spPr>
          <a:xfrm>
            <a:off x="6516797" y="1022747"/>
            <a:ext cx="2400925" cy="3092053"/>
          </a:xfrm>
          <a:prstGeom prst="rect">
            <a:avLst/>
          </a:prstGeom>
          <a:noFill/>
          <a:ln>
            <a:noFill/>
          </a:ln>
        </p:spPr>
      </p:pic>
      <p:sp>
        <p:nvSpPr>
          <p:cNvPr id="314" name="Google Shape;314;p36"/>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18</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315" name="Google Shape;315;p3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19" name="Shape 319"/>
        <p:cNvGrpSpPr/>
        <p:nvPr/>
      </p:nvGrpSpPr>
      <p:grpSpPr>
        <a:xfrm>
          <a:off x="0" y="0"/>
          <a:ext cx="0" cy="0"/>
          <a:chOff x="0" y="0"/>
          <a:chExt cx="0" cy="0"/>
        </a:xfrm>
      </p:grpSpPr>
      <p:pic>
        <p:nvPicPr>
          <p:cNvPr id="320" name="Google Shape;320;p37"/>
          <p:cNvPicPr preferRelativeResize="0"/>
          <p:nvPr/>
        </p:nvPicPr>
        <p:blipFill rotWithShape="1">
          <a:blip r:embed="rId3">
            <a:alphaModFix/>
          </a:blip>
          <a:srcRect b="0" l="0" r="0" t="0"/>
          <a:stretch/>
        </p:blipFill>
        <p:spPr>
          <a:xfrm>
            <a:off x="1028968" y="13096"/>
            <a:ext cx="7063978" cy="4582715"/>
          </a:xfrm>
          <a:prstGeom prst="rect">
            <a:avLst/>
          </a:prstGeom>
          <a:noFill/>
          <a:ln>
            <a:noFill/>
          </a:ln>
        </p:spPr>
      </p:pic>
      <p:sp>
        <p:nvSpPr>
          <p:cNvPr id="321" name="Google Shape;321;p37"/>
          <p:cNvSpPr/>
          <p:nvPr/>
        </p:nvSpPr>
        <p:spPr>
          <a:xfrm>
            <a:off x="2439035" y="4516040"/>
            <a:ext cx="6706155" cy="5143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322" name="Google Shape;322;p37"/>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19</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323" name="Google Shape;323;p3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27" name="Shape 327"/>
        <p:cNvGrpSpPr/>
        <p:nvPr/>
      </p:nvGrpSpPr>
      <p:grpSpPr>
        <a:xfrm>
          <a:off x="0" y="0"/>
          <a:ext cx="0" cy="0"/>
          <a:chOff x="0" y="0"/>
          <a:chExt cx="0" cy="0"/>
        </a:xfrm>
      </p:grpSpPr>
      <p:pic>
        <p:nvPicPr>
          <p:cNvPr id="328" name="Google Shape;328;p38"/>
          <p:cNvPicPr preferRelativeResize="0"/>
          <p:nvPr/>
        </p:nvPicPr>
        <p:blipFill rotWithShape="1">
          <a:blip r:embed="rId3">
            <a:alphaModFix/>
          </a:blip>
          <a:srcRect b="0" l="0" r="0" t="0"/>
          <a:stretch/>
        </p:blipFill>
        <p:spPr>
          <a:xfrm>
            <a:off x="822936" y="0"/>
            <a:ext cx="6859787" cy="4462462"/>
          </a:xfrm>
          <a:prstGeom prst="rect">
            <a:avLst/>
          </a:prstGeom>
          <a:noFill/>
          <a:ln>
            <a:noFill/>
          </a:ln>
        </p:spPr>
      </p:pic>
      <p:sp>
        <p:nvSpPr>
          <p:cNvPr id="329" name="Google Shape;329;p38"/>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20</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330" name="Google Shape;330;p3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4" name="Shape 334"/>
        <p:cNvGrpSpPr/>
        <p:nvPr/>
      </p:nvGrpSpPr>
      <p:grpSpPr>
        <a:xfrm>
          <a:off x="0" y="0"/>
          <a:ext cx="0" cy="0"/>
          <a:chOff x="0" y="0"/>
          <a:chExt cx="0" cy="0"/>
        </a:xfrm>
      </p:grpSpPr>
      <p:pic>
        <p:nvPicPr>
          <p:cNvPr descr="logo-id" id="335" name="Google Shape;335;p39">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336" name="Google Shape;336;p39"/>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Is data reality?</a:t>
            </a:r>
            <a:endParaRPr b="1" sz="3600">
              <a:solidFill>
                <a:srgbClr val="5B5B5B"/>
              </a:solidFill>
              <a:latin typeface="Roboto"/>
              <a:ea typeface="Roboto"/>
              <a:cs typeface="Roboto"/>
              <a:sym typeface="Roboto"/>
            </a:endParaRPr>
          </a:p>
        </p:txBody>
      </p:sp>
      <p:sp>
        <p:nvSpPr>
          <p:cNvPr descr="footer-id" id="337" name="Google Shape;337;p39"/>
          <p:cNvSpPr txBox="1"/>
          <p:nvPr/>
        </p:nvSpPr>
        <p:spPr>
          <a:xfrm>
            <a:off x="2590800" y="4381500"/>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sp>
        <p:nvSpPr>
          <p:cNvPr id="338" name="Google Shape;338;p39"/>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21</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339" name="Google Shape;339;p3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descr="poll-type-id" id="340" name="Google Shape;340;p39">
            <a:hlinkClick r:id="rId5"/>
          </p:cNvPr>
          <p:cNvPicPr preferRelativeResize="0"/>
          <p:nvPr/>
        </p:nvPicPr>
        <p:blipFill>
          <a:blip r:embed="rId6">
            <a:alphaModFix/>
          </a:blip>
          <a:stretch>
            <a:fillRect/>
          </a:stretch>
        </p:blipFill>
        <p:spPr>
          <a:xfrm>
            <a:off x="508000" y="1657350"/>
            <a:ext cx="1828800" cy="182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44" name="Shape 344"/>
        <p:cNvGrpSpPr/>
        <p:nvPr/>
      </p:nvGrpSpPr>
      <p:grpSpPr>
        <a:xfrm>
          <a:off x="0" y="0"/>
          <a:ext cx="0" cy="0"/>
          <a:chOff x="0" y="0"/>
          <a:chExt cx="0" cy="0"/>
        </a:xfrm>
      </p:grpSpPr>
      <p:sp>
        <p:nvSpPr>
          <p:cNvPr id="345" name="Google Shape;345;p40"/>
          <p:cNvSpPr txBox="1"/>
          <p:nvPr/>
        </p:nvSpPr>
        <p:spPr>
          <a:xfrm>
            <a:off x="468037" y="897731"/>
            <a:ext cx="8677153" cy="2538413"/>
          </a:xfrm>
          <a:prstGeom prst="rect">
            <a:avLst/>
          </a:prstGeom>
          <a:noFill/>
          <a:ln>
            <a:noFill/>
          </a:ln>
        </p:spPr>
        <p:txBody>
          <a:bodyPr anchorCtr="0" anchor="ctr" bIns="35100" lIns="67500" spcFirstLastPara="1" rIns="67500" wrap="square" tIns="35100">
            <a:noAutofit/>
          </a:bodyPr>
          <a:lstStyle/>
          <a:p>
            <a:pPr indent="0" lvl="0" marL="0" marR="0" rtl="0" algn="ctr">
              <a:lnSpc>
                <a:spcPct val="100000"/>
              </a:lnSpc>
              <a:spcBef>
                <a:spcPts val="0"/>
              </a:spcBef>
              <a:spcAft>
                <a:spcPts val="0"/>
              </a:spcAft>
              <a:buClr>
                <a:srgbClr val="023747"/>
              </a:buClr>
              <a:buSzPts val="6000"/>
              <a:buFont typeface="Garamond"/>
              <a:buNone/>
            </a:pPr>
            <a:r>
              <a:rPr b="1" i="0" lang="en" sz="6000" u="none">
                <a:solidFill>
                  <a:srgbClr val="023747"/>
                </a:solidFill>
                <a:latin typeface="Garamond"/>
                <a:ea typeface="Garamond"/>
                <a:cs typeface="Garamond"/>
                <a:sym typeface="Garamond"/>
              </a:rPr>
              <a:t>Data is not reality. </a:t>
            </a:r>
            <a:br>
              <a:rPr b="1" i="0" lang="en" sz="6000" u="none">
                <a:solidFill>
                  <a:srgbClr val="023747"/>
                </a:solidFill>
                <a:latin typeface="Garamond"/>
                <a:ea typeface="Garamond"/>
                <a:cs typeface="Garamond"/>
                <a:sym typeface="Garamond"/>
              </a:rPr>
            </a:br>
            <a:r>
              <a:rPr b="1" i="0" lang="en" sz="6000" u="none">
                <a:solidFill>
                  <a:srgbClr val="023747"/>
                </a:solidFill>
                <a:latin typeface="Garamond"/>
                <a:ea typeface="Garamond"/>
                <a:cs typeface="Garamond"/>
                <a:sym typeface="Garamond"/>
              </a:rPr>
              <a:t>And if you think so, you should quit </a:t>
            </a:r>
            <a:r>
              <a:rPr b="1" lang="en" sz="6000">
                <a:solidFill>
                  <a:srgbClr val="023747"/>
                </a:solidFill>
                <a:latin typeface="Garamond"/>
                <a:ea typeface="Garamond"/>
                <a:cs typeface="Garamond"/>
                <a:sym typeface="Garamond"/>
              </a:rPr>
              <a:t>doing so</a:t>
            </a:r>
            <a:r>
              <a:rPr b="1" i="0" lang="en" sz="6000" u="none">
                <a:solidFill>
                  <a:srgbClr val="023747"/>
                </a:solidFill>
                <a:latin typeface="Garamond"/>
                <a:ea typeface="Garamond"/>
                <a:cs typeface="Garamond"/>
                <a:sym typeface="Garamond"/>
              </a:rPr>
              <a:t>… right now. </a:t>
            </a:r>
            <a:endParaRPr sz="1100"/>
          </a:p>
        </p:txBody>
      </p:sp>
      <p:sp>
        <p:nvSpPr>
          <p:cNvPr id="346" name="Google Shape;346;p40"/>
          <p:cNvSpPr txBox="1"/>
          <p:nvPr/>
        </p:nvSpPr>
        <p:spPr>
          <a:xfrm>
            <a:off x="80425" y="3962325"/>
            <a:ext cx="8889600" cy="3249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00"/>
              <a:buFont typeface="Garamond"/>
              <a:buNone/>
            </a:pPr>
            <a:r>
              <a:rPr b="0" i="0" lang="en" sz="1300" u="none">
                <a:solidFill>
                  <a:srgbClr val="000000"/>
                </a:solidFill>
                <a:latin typeface="Garamond"/>
                <a:ea typeface="Garamond"/>
                <a:cs typeface="Garamond"/>
                <a:sym typeface="Garamond"/>
              </a:rPr>
              <a:t>Source: Me :), H2O.ai Meetup, Prague 2019, https://www.meetup.com/Prague-Artificial-Intelligence-Deep-Learning/events/264335458/</a:t>
            </a:r>
            <a:endParaRPr sz="1100"/>
          </a:p>
        </p:txBody>
      </p:sp>
      <p:sp>
        <p:nvSpPr>
          <p:cNvPr id="347" name="Google Shape;347;p40"/>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22</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348" name="Google Shape;348;p4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52" name="Shape 352"/>
        <p:cNvGrpSpPr/>
        <p:nvPr/>
      </p:nvGrpSpPr>
      <p:grpSpPr>
        <a:xfrm>
          <a:off x="0" y="0"/>
          <a:ext cx="0" cy="0"/>
          <a:chOff x="0" y="0"/>
          <a:chExt cx="0" cy="0"/>
        </a:xfrm>
      </p:grpSpPr>
      <p:sp>
        <p:nvSpPr>
          <p:cNvPr id="353" name="Google Shape;353;p41"/>
          <p:cNvSpPr txBox="1"/>
          <p:nvPr/>
        </p:nvSpPr>
        <p:spPr>
          <a:xfrm>
            <a:off x="539493" y="222647"/>
            <a:ext cx="8605697"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200" u="none">
                <a:solidFill>
                  <a:srgbClr val="023747"/>
                </a:solidFill>
                <a:latin typeface="Garamond"/>
                <a:ea typeface="Garamond"/>
                <a:cs typeface="Garamond"/>
                <a:sym typeface="Garamond"/>
              </a:rPr>
              <a:t>AI &amp; Ethics of AGI (</a:t>
            </a:r>
            <a:r>
              <a:rPr b="1" lang="en" sz="2200">
                <a:solidFill>
                  <a:srgbClr val="023747"/>
                </a:solidFill>
                <a:latin typeface="Garamond"/>
                <a:ea typeface="Garamond"/>
                <a:cs typeface="Garamond"/>
                <a:sym typeface="Garamond"/>
              </a:rPr>
              <a:t>Transhumanism &amp; Empathy/future </a:t>
            </a:r>
            <a:r>
              <a:rPr b="1" i="0" lang="en" sz="2200" u="none">
                <a:solidFill>
                  <a:srgbClr val="023747"/>
                </a:solidFill>
                <a:latin typeface="Garamond"/>
                <a:ea typeface="Garamond"/>
                <a:cs typeface="Garamond"/>
                <a:sym typeface="Garamond"/>
              </a:rPr>
              <a:t>challenges)</a:t>
            </a:r>
            <a:endParaRPr sz="900"/>
          </a:p>
        </p:txBody>
      </p:sp>
      <p:sp>
        <p:nvSpPr>
          <p:cNvPr id="354" name="Google Shape;354;p41"/>
          <p:cNvSpPr txBox="1"/>
          <p:nvPr/>
        </p:nvSpPr>
        <p:spPr>
          <a:xfrm>
            <a:off x="479946" y="822722"/>
            <a:ext cx="8231744" cy="3565922"/>
          </a:xfrm>
          <a:prstGeom prst="rect">
            <a:avLst/>
          </a:prstGeom>
          <a:noFill/>
          <a:ln>
            <a:noFill/>
          </a:ln>
        </p:spPr>
        <p:txBody>
          <a:bodyPr anchorCtr="0" anchor="t" bIns="35100" lIns="67500" spcFirstLastPara="1" rIns="67500" wrap="square" tIns="35100">
            <a:noAutofit/>
          </a:bodyPr>
          <a:lstStyle/>
          <a:p>
            <a:pPr indent="0" lvl="0" marL="0" rtl="0" algn="l">
              <a:spcBef>
                <a:spcPts val="400"/>
              </a:spcBef>
              <a:spcAft>
                <a:spcPts val="0"/>
              </a:spcAft>
              <a:buClr>
                <a:srgbClr val="023747"/>
              </a:buClr>
              <a:buSzPts val="1400"/>
              <a:buFont typeface="Garamond"/>
              <a:buNone/>
            </a:pPr>
            <a:r>
              <a:rPr lang="en" sz="1100" u="sng">
                <a:solidFill>
                  <a:schemeClr val="hlink"/>
                </a:solidFill>
                <a:hlinkClick r:id="rId3"/>
              </a:rPr>
              <a:t>Neuralink, Elon Musk’s brain implant startup, set to begin human trials | CNN Business</a:t>
            </a:r>
            <a:endParaRPr b="1">
              <a:solidFill>
                <a:srgbClr val="023747"/>
              </a:solidFill>
              <a:latin typeface="Garamond"/>
              <a:ea typeface="Garamond"/>
              <a:cs typeface="Garamond"/>
              <a:sym typeface="Garamond"/>
            </a:endParaRPr>
          </a:p>
        </p:txBody>
      </p:sp>
      <p:sp>
        <p:nvSpPr>
          <p:cNvPr id="355" name="Google Shape;355;p41"/>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23</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356" name="Google Shape;356;p41"/>
          <p:cNvPicPr preferRelativeResize="0"/>
          <p:nvPr/>
        </p:nvPicPr>
        <p:blipFill>
          <a:blip r:embed="rId4">
            <a:alphaModFix/>
          </a:blip>
          <a:stretch>
            <a:fillRect/>
          </a:stretch>
        </p:blipFill>
        <p:spPr>
          <a:xfrm>
            <a:off x="0" y="822725"/>
            <a:ext cx="6172200" cy="3382650"/>
          </a:xfrm>
          <a:prstGeom prst="rect">
            <a:avLst/>
          </a:prstGeom>
          <a:noFill/>
          <a:ln>
            <a:noFill/>
          </a:ln>
        </p:spPr>
      </p:pic>
      <p:sp>
        <p:nvSpPr>
          <p:cNvPr id="357" name="Google Shape;357;p4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
        <p:nvSpPr>
          <p:cNvPr id="358" name="Google Shape;358;p41"/>
          <p:cNvSpPr txBox="1"/>
          <p:nvPr/>
        </p:nvSpPr>
        <p:spPr>
          <a:xfrm>
            <a:off x="93150" y="4205375"/>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lang="en">
                <a:latin typeface="Garamond"/>
                <a:ea typeface="Garamond"/>
                <a:cs typeface="Garamond"/>
                <a:sym typeface="Garamond"/>
              </a:rPr>
              <a:t>Source: https://edition.cnn.com/2023/09/20/tech/musk-neuralink-human-trials/index.html</a:t>
            </a:r>
            <a:endParaRPr b="1" sz="1100"/>
          </a:p>
        </p:txBody>
      </p:sp>
      <p:pic>
        <p:nvPicPr>
          <p:cNvPr id="359" name="Google Shape;359;p41"/>
          <p:cNvPicPr preferRelativeResize="0"/>
          <p:nvPr/>
        </p:nvPicPr>
        <p:blipFill>
          <a:blip r:embed="rId5">
            <a:alphaModFix/>
          </a:blip>
          <a:stretch>
            <a:fillRect/>
          </a:stretch>
        </p:blipFill>
        <p:spPr>
          <a:xfrm>
            <a:off x="6126575" y="822725"/>
            <a:ext cx="3017425" cy="3382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63" name="Shape 363"/>
        <p:cNvGrpSpPr/>
        <p:nvPr/>
      </p:nvGrpSpPr>
      <p:grpSpPr>
        <a:xfrm>
          <a:off x="0" y="0"/>
          <a:ext cx="0" cy="0"/>
          <a:chOff x="0" y="0"/>
          <a:chExt cx="0" cy="0"/>
        </a:xfrm>
      </p:grpSpPr>
      <p:sp>
        <p:nvSpPr>
          <p:cNvPr id="364" name="Google Shape;364;p42"/>
          <p:cNvSpPr txBox="1"/>
          <p:nvPr/>
        </p:nvSpPr>
        <p:spPr>
          <a:xfrm>
            <a:off x="-14650" y="0"/>
            <a:ext cx="9288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000" u="none">
                <a:solidFill>
                  <a:srgbClr val="023747"/>
                </a:solidFill>
                <a:latin typeface="Garamond"/>
                <a:ea typeface="Garamond"/>
                <a:cs typeface="Garamond"/>
                <a:sym typeface="Garamond"/>
              </a:rPr>
              <a:t>AI</a:t>
            </a:r>
            <a:r>
              <a:rPr b="1" lang="en" sz="2000">
                <a:solidFill>
                  <a:srgbClr val="023747"/>
                </a:solidFill>
                <a:latin typeface="Garamond"/>
                <a:ea typeface="Garamond"/>
                <a:cs typeface="Garamond"/>
                <a:sym typeface="Garamond"/>
              </a:rPr>
              <a:t>, Consciousness </a:t>
            </a:r>
            <a:r>
              <a:rPr b="1" i="0" lang="en" sz="2000" u="none">
                <a:solidFill>
                  <a:srgbClr val="023747"/>
                </a:solidFill>
                <a:latin typeface="Garamond"/>
                <a:ea typeface="Garamond"/>
                <a:cs typeface="Garamond"/>
                <a:sym typeface="Garamond"/>
              </a:rPr>
              <a:t>&amp; Ethics of AGI</a:t>
            </a:r>
            <a:r>
              <a:rPr b="1" lang="en" sz="2000">
                <a:solidFill>
                  <a:srgbClr val="023747"/>
                </a:solidFill>
                <a:latin typeface="Garamond"/>
                <a:ea typeface="Garamond"/>
                <a:cs typeface="Garamond"/>
                <a:sym typeface="Garamond"/>
              </a:rPr>
              <a:t> </a:t>
            </a:r>
            <a:r>
              <a:rPr b="1" i="0" lang="en" sz="2000" u="none">
                <a:solidFill>
                  <a:srgbClr val="023747"/>
                </a:solidFill>
                <a:latin typeface="Garamond"/>
                <a:ea typeface="Garamond"/>
                <a:cs typeface="Garamond"/>
                <a:sym typeface="Garamond"/>
              </a:rPr>
              <a:t>(</a:t>
            </a:r>
            <a:r>
              <a:rPr b="1" lang="en" sz="2000">
                <a:solidFill>
                  <a:srgbClr val="023747"/>
                </a:solidFill>
                <a:latin typeface="Garamond"/>
                <a:ea typeface="Garamond"/>
                <a:cs typeface="Garamond"/>
                <a:sym typeface="Garamond"/>
              </a:rPr>
              <a:t>Transhumanism &amp; Empathy/future </a:t>
            </a:r>
            <a:r>
              <a:rPr b="1" i="0" lang="en" sz="2000" u="none">
                <a:solidFill>
                  <a:srgbClr val="023747"/>
                </a:solidFill>
                <a:latin typeface="Garamond"/>
                <a:ea typeface="Garamond"/>
                <a:cs typeface="Garamond"/>
                <a:sym typeface="Garamond"/>
              </a:rPr>
              <a:t>challenges)</a:t>
            </a:r>
            <a:endParaRPr sz="700"/>
          </a:p>
        </p:txBody>
      </p:sp>
      <p:sp>
        <p:nvSpPr>
          <p:cNvPr id="365" name="Google Shape;365;p42"/>
          <p:cNvSpPr txBox="1"/>
          <p:nvPr/>
        </p:nvSpPr>
        <p:spPr>
          <a:xfrm>
            <a:off x="479946" y="822722"/>
            <a:ext cx="8231700" cy="3565800"/>
          </a:xfrm>
          <a:prstGeom prst="rect">
            <a:avLst/>
          </a:prstGeom>
          <a:noFill/>
          <a:ln>
            <a:noFill/>
          </a:ln>
        </p:spPr>
        <p:txBody>
          <a:bodyPr anchorCtr="0" anchor="t" bIns="35100" lIns="67500" spcFirstLastPara="1" rIns="67500" wrap="square" tIns="35100">
            <a:noAutofit/>
          </a:bodyPr>
          <a:lstStyle/>
          <a:p>
            <a:pPr indent="0" lvl="0" marL="0" rtl="0" algn="l">
              <a:spcBef>
                <a:spcPts val="400"/>
              </a:spcBef>
              <a:spcAft>
                <a:spcPts val="0"/>
              </a:spcAft>
              <a:buClr>
                <a:srgbClr val="023747"/>
              </a:buClr>
              <a:buSzPts val="1400"/>
              <a:buFont typeface="Garamond"/>
              <a:buNone/>
            </a:pPr>
            <a:r>
              <a:rPr lang="en" sz="1100" u="sng">
                <a:solidFill>
                  <a:schemeClr val="hlink"/>
                </a:solidFill>
                <a:hlinkClick r:id="rId3"/>
              </a:rPr>
              <a:t>Neuralink, Elon Musk’s brain implant startup, set to begin human trials | CNN Business</a:t>
            </a:r>
            <a:endParaRPr b="1">
              <a:solidFill>
                <a:srgbClr val="023747"/>
              </a:solidFill>
              <a:latin typeface="Garamond"/>
              <a:ea typeface="Garamond"/>
              <a:cs typeface="Garamond"/>
              <a:sym typeface="Garamond"/>
            </a:endParaRPr>
          </a:p>
        </p:txBody>
      </p:sp>
      <p:sp>
        <p:nvSpPr>
          <p:cNvPr id="366" name="Google Shape;366;p42"/>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367" name="Google Shape;367;p42"/>
          <p:cNvPicPr preferRelativeResize="0"/>
          <p:nvPr/>
        </p:nvPicPr>
        <p:blipFill>
          <a:blip r:embed="rId4">
            <a:alphaModFix/>
          </a:blip>
          <a:stretch>
            <a:fillRect/>
          </a:stretch>
        </p:blipFill>
        <p:spPr>
          <a:xfrm>
            <a:off x="-14650" y="632600"/>
            <a:ext cx="3900599" cy="3445450"/>
          </a:xfrm>
          <a:prstGeom prst="rect">
            <a:avLst/>
          </a:prstGeom>
          <a:noFill/>
          <a:ln>
            <a:noFill/>
          </a:ln>
        </p:spPr>
      </p:pic>
      <p:sp>
        <p:nvSpPr>
          <p:cNvPr id="368" name="Google Shape;368;p4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
        <p:nvSpPr>
          <p:cNvPr id="369" name="Google Shape;369;p42"/>
          <p:cNvSpPr txBox="1"/>
          <p:nvPr/>
        </p:nvSpPr>
        <p:spPr>
          <a:xfrm>
            <a:off x="-14650" y="4078050"/>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lang="en" sz="1100" u="sng">
                <a:solidFill>
                  <a:schemeClr val="dk1"/>
                </a:solidFill>
                <a:latin typeface="Garamond"/>
                <a:ea typeface="Garamond"/>
                <a:cs typeface="Garamond"/>
                <a:sym typeface="Garamond"/>
                <a:hlinkClick r:id="rId5">
                  <a:extLst>
                    <a:ext uri="{A12FA001-AC4F-418D-AE19-62706E023703}">
                      <ahyp:hlinkClr val="tx"/>
                    </a:ext>
                  </a:extLst>
                </a:hlinkClick>
              </a:rPr>
              <a:t>Maryam Alimardani — Tilburg University Research Portal, https://research.tilburguniversity.edu/en/persons/maryam-alimardani</a:t>
            </a:r>
            <a:endParaRPr b="1" sz="1100">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400"/>
              <a:buFont typeface="Garamond"/>
              <a:buNone/>
            </a:pPr>
            <a:r>
              <a:rPr b="1" lang="en" sz="1100" u="sng">
                <a:solidFill>
                  <a:schemeClr val="dk1"/>
                </a:solidFill>
                <a:latin typeface="Garamond"/>
                <a:ea typeface="Garamond"/>
                <a:cs typeface="Garamond"/>
                <a:sym typeface="Garamond"/>
                <a:hlinkClick r:id="rId6">
                  <a:extLst>
                    <a:ext uri="{A12FA001-AC4F-418D-AE19-62706E023703}">
                      <ahyp:hlinkClr val="tx"/>
                    </a:ext>
                  </a:extLst>
                </a:hlinkClick>
              </a:rPr>
              <a:t>Vedkyňa skúma, ako sa dá vidieť do mozgu. Pýtali sme sa, čo s tým robiť (aktuality.sk)</a:t>
            </a:r>
            <a:endParaRPr b="1" sz="1100">
              <a:solidFill>
                <a:schemeClr val="dk1"/>
              </a:solidFill>
              <a:latin typeface="Garamond"/>
              <a:ea typeface="Garamond"/>
              <a:cs typeface="Garamond"/>
              <a:sym typeface="Garamond"/>
            </a:endParaRPr>
          </a:p>
        </p:txBody>
      </p:sp>
      <p:pic>
        <p:nvPicPr>
          <p:cNvPr id="370" name="Google Shape;370;p42"/>
          <p:cNvPicPr preferRelativeResize="0"/>
          <p:nvPr/>
        </p:nvPicPr>
        <p:blipFill>
          <a:blip r:embed="rId7">
            <a:alphaModFix/>
          </a:blip>
          <a:stretch>
            <a:fillRect/>
          </a:stretch>
        </p:blipFill>
        <p:spPr>
          <a:xfrm>
            <a:off x="3885950" y="632600"/>
            <a:ext cx="5258050" cy="34454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74" name="Shape 374"/>
        <p:cNvGrpSpPr/>
        <p:nvPr/>
      </p:nvGrpSpPr>
      <p:grpSpPr>
        <a:xfrm>
          <a:off x="0" y="0"/>
          <a:ext cx="0" cy="0"/>
          <a:chOff x="0" y="0"/>
          <a:chExt cx="0" cy="0"/>
        </a:xfrm>
      </p:grpSpPr>
      <p:sp>
        <p:nvSpPr>
          <p:cNvPr id="375" name="Google Shape;375;p43"/>
          <p:cNvSpPr txBox="1"/>
          <p:nvPr/>
        </p:nvSpPr>
        <p:spPr>
          <a:xfrm>
            <a:off x="468037" y="897731"/>
            <a:ext cx="8677153" cy="2538413"/>
          </a:xfrm>
          <a:prstGeom prst="rect">
            <a:avLst/>
          </a:prstGeom>
          <a:noFill/>
          <a:ln>
            <a:noFill/>
          </a:ln>
        </p:spPr>
        <p:txBody>
          <a:bodyPr anchorCtr="0" anchor="ctr" bIns="35100" lIns="67500" spcFirstLastPara="1" rIns="67500" wrap="square" tIns="35100">
            <a:noAutofit/>
          </a:bodyPr>
          <a:lstStyle/>
          <a:p>
            <a:pPr indent="0" lvl="0" marL="0" marR="0" rtl="0" algn="ctr">
              <a:lnSpc>
                <a:spcPct val="100000"/>
              </a:lnSpc>
              <a:spcBef>
                <a:spcPts val="0"/>
              </a:spcBef>
              <a:spcAft>
                <a:spcPts val="0"/>
              </a:spcAft>
              <a:buClr>
                <a:srgbClr val="023747"/>
              </a:buClr>
              <a:buSzPts val="6000"/>
              <a:buFont typeface="Garamond"/>
              <a:buNone/>
            </a:pPr>
            <a:r>
              <a:rPr b="1" i="0" lang="en" sz="6000" u="none">
                <a:solidFill>
                  <a:srgbClr val="023747"/>
                </a:solidFill>
                <a:latin typeface="Garamond"/>
                <a:ea typeface="Garamond"/>
                <a:cs typeface="Garamond"/>
                <a:sym typeface="Garamond"/>
              </a:rPr>
              <a:t>Future is awesome. </a:t>
            </a:r>
            <a:br>
              <a:rPr b="1" i="0" lang="en" sz="6000" u="none">
                <a:solidFill>
                  <a:srgbClr val="023747"/>
                </a:solidFill>
                <a:latin typeface="Garamond"/>
                <a:ea typeface="Garamond"/>
                <a:cs typeface="Garamond"/>
                <a:sym typeface="Garamond"/>
              </a:rPr>
            </a:br>
            <a:r>
              <a:rPr b="1" i="0" lang="en" sz="6000" u="none">
                <a:solidFill>
                  <a:srgbClr val="023747"/>
                </a:solidFill>
                <a:latin typeface="Garamond"/>
                <a:ea typeface="Garamond"/>
                <a:cs typeface="Garamond"/>
                <a:sym typeface="Garamond"/>
              </a:rPr>
              <a:t>All we have to do now is to build it. </a:t>
            </a:r>
            <a:endParaRPr sz="1100"/>
          </a:p>
        </p:txBody>
      </p:sp>
      <p:pic>
        <p:nvPicPr>
          <p:cNvPr id="376" name="Google Shape;376;p43"/>
          <p:cNvPicPr preferRelativeResize="0"/>
          <p:nvPr/>
        </p:nvPicPr>
        <p:blipFill rotWithShape="1">
          <a:blip r:embed="rId3">
            <a:alphaModFix/>
          </a:blip>
          <a:srcRect b="0" l="0" r="0" t="0"/>
          <a:stretch/>
        </p:blipFill>
        <p:spPr>
          <a:xfrm>
            <a:off x="0" y="0"/>
            <a:ext cx="9144000" cy="4183856"/>
          </a:xfrm>
          <a:prstGeom prst="rect">
            <a:avLst/>
          </a:prstGeom>
          <a:noFill/>
          <a:ln>
            <a:noFill/>
          </a:ln>
        </p:spPr>
      </p:pic>
      <p:sp>
        <p:nvSpPr>
          <p:cNvPr id="377" name="Google Shape;377;p43"/>
          <p:cNvSpPr txBox="1"/>
          <p:nvPr/>
        </p:nvSpPr>
        <p:spPr>
          <a:xfrm>
            <a:off x="69075" y="4132650"/>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i="0" lang="en" sz="1400" u="none">
                <a:solidFill>
                  <a:srgbClr val="000000"/>
                </a:solidFill>
                <a:latin typeface="Garamond"/>
                <a:ea typeface="Garamond"/>
                <a:cs typeface="Garamond"/>
                <a:sym typeface="Garamond"/>
              </a:rPr>
              <a:t>Source: PyData Berlin 2017 (w/</a:t>
            </a:r>
            <a:r>
              <a:rPr b="1" lang="en">
                <a:latin typeface="Garamond"/>
                <a:ea typeface="Garamond"/>
                <a:cs typeface="Garamond"/>
                <a:sym typeface="Garamond"/>
              </a:rPr>
              <a:t>Marek Rosa</a:t>
            </a:r>
            <a:r>
              <a:rPr b="1" i="0" lang="en" sz="1400" u="none">
                <a:solidFill>
                  <a:srgbClr val="000000"/>
                </a:solidFill>
                <a:latin typeface="Garamond"/>
                <a:ea typeface="Garamond"/>
                <a:cs typeface="Garamond"/>
                <a:sym typeface="Garamond"/>
              </a:rPr>
              <a:t>), Talk on YouTube: https://www.youtube.com/watch?v=I5578BhU4sE</a:t>
            </a:r>
            <a:endParaRPr b="1" sz="1100"/>
          </a:p>
        </p:txBody>
      </p:sp>
      <p:sp>
        <p:nvSpPr>
          <p:cNvPr id="378" name="Google Shape;378;p4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
        <p:nvSpPr>
          <p:cNvPr id="379" name="Google Shape;379;p43"/>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87" name="Shape 87"/>
        <p:cNvGrpSpPr/>
        <p:nvPr/>
      </p:nvGrpSpPr>
      <p:grpSpPr>
        <a:xfrm>
          <a:off x="0" y="0"/>
          <a:ext cx="0" cy="0"/>
          <a:chOff x="0" y="0"/>
          <a:chExt cx="0" cy="0"/>
        </a:xfrm>
      </p:grpSpPr>
      <p:sp>
        <p:nvSpPr>
          <p:cNvPr id="88" name="Google Shape;88;p17"/>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900">
                <a:solidFill>
                  <a:srgbClr val="023747"/>
                </a:solidFill>
                <a:latin typeface="Garamond"/>
                <a:ea typeface="Garamond"/>
                <a:cs typeface="Garamond"/>
                <a:sym typeface="Garamond"/>
              </a:rPr>
              <a:t>Structure of the talk</a:t>
            </a:r>
            <a:endParaRPr sz="1100"/>
          </a:p>
        </p:txBody>
      </p:sp>
      <p:sp>
        <p:nvSpPr>
          <p:cNvPr id="89" name="Google Shape;89;p17"/>
          <p:cNvSpPr txBox="1"/>
          <p:nvPr/>
        </p:nvSpPr>
        <p:spPr>
          <a:xfrm>
            <a:off x="196500" y="829425"/>
            <a:ext cx="8286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- 1. </a:t>
            </a:r>
            <a:r>
              <a:rPr b="1" lang="en">
                <a:solidFill>
                  <a:srgbClr val="023747"/>
                </a:solidFill>
                <a:latin typeface="Garamond"/>
                <a:ea typeface="Garamond"/>
                <a:cs typeface="Garamond"/>
                <a:sym typeface="Garamond"/>
              </a:rPr>
              <a:t>Current development and what’s next/what to do now? [15 min.]</a:t>
            </a:r>
            <a:endParaRPr sz="1100"/>
          </a:p>
          <a:p>
            <a:pPr indent="0" lvl="0" marL="0" marR="0" rtl="0" algn="l">
              <a:lnSpc>
                <a:spcPct val="100000"/>
              </a:lnSpc>
              <a:spcBef>
                <a:spcPts val="40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Sora, Gemini 1.5, Copilot/ChatGPT &amp; GitHub Copilot</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- 2. Future of AI (path towards HLAI/AGI, when? why?) [20 min.]</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Strong/Wide AI vs. Weak/Narrow AI, Machine Learning vs. Machine Reasoning</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- 3. Ethics &amp; Transparency in AI/Trustworthy AI/Responsible AI/Applied AI/Growth potential [10 min.]</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Brain/Neuroscience Research and theory of consciousness</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- 4. Explainable AI/xAI, Shapley values, Mathematics of AI [20 min.]</a:t>
            </a:r>
            <a:endParaRPr b="1">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t/>
            </a:r>
            <a:endParaRPr sz="1100"/>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- 5. Conclusion &amp; position of Slovakia/Europe [10 min. + Q&amp;A/15-20 min]</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sz="300">
                <a:solidFill>
                  <a:srgbClr val="023747"/>
                </a:solidFill>
                <a:latin typeface="Garamond"/>
                <a:ea typeface="Garamond"/>
                <a:cs typeface="Garamond"/>
                <a:sym typeface="Garamond"/>
              </a:rPr>
              <a:t>—--------------------------------------------------------------------------------------------------------------------------------------------------------------------------------------------------------------------------------------------------------------------------------------------------------------------------------------------------------------------------------------------------------------------------------------------------------------------------------------------------------------------------------------------------------------------------------------------------------------------------------------------------------------</a:t>
            </a:r>
            <a:endParaRPr b="1" sz="300">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Data Science (definition): collection of scientific results and methods for transformation of data from raw form to meaningful information, knowledge and wisdom, which should support better decisions</a:t>
            </a:r>
            <a:endParaRPr b="1" i="0" sz="1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AI (definition) - theory and development of computer systems able to perform tasks normally requiring human intelligence, such as visual perception, speech recognition, decision-making, translation and others</a:t>
            </a:r>
            <a:endParaRPr sz="1050">
              <a:solidFill>
                <a:srgbClr val="111111"/>
              </a:solidFill>
              <a:highlight>
                <a:srgbClr val="FFFFFF"/>
              </a:highlight>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t/>
            </a:r>
            <a:endParaRPr b="1">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t/>
            </a:r>
            <a:endParaRPr sz="1100"/>
          </a:p>
          <a:p>
            <a:pPr indent="0" lvl="0" marL="0" marR="0" rtl="0" algn="l">
              <a:lnSpc>
                <a:spcPct val="100000"/>
              </a:lnSpc>
              <a:spcBef>
                <a:spcPts val="400"/>
              </a:spcBef>
              <a:spcAft>
                <a:spcPts val="0"/>
              </a:spcAft>
              <a:buClr>
                <a:srgbClr val="023747"/>
              </a:buClr>
              <a:buSzPts val="1400"/>
              <a:buFont typeface="Garamond"/>
              <a:buNone/>
            </a:pPr>
            <a:r>
              <a:t/>
            </a:r>
            <a:endParaRPr sz="1100"/>
          </a:p>
        </p:txBody>
      </p:sp>
      <p:sp>
        <p:nvSpPr>
          <p:cNvPr id="90" name="Google Shape;90;p17"/>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91" name="Google Shape;91;p17"/>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92" name="Google Shape;92;p1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83" name="Shape 383"/>
        <p:cNvGrpSpPr/>
        <p:nvPr/>
      </p:nvGrpSpPr>
      <p:grpSpPr>
        <a:xfrm>
          <a:off x="0" y="0"/>
          <a:ext cx="0" cy="0"/>
          <a:chOff x="0" y="0"/>
          <a:chExt cx="0" cy="0"/>
        </a:xfrm>
      </p:grpSpPr>
      <p:sp>
        <p:nvSpPr>
          <p:cNvPr id="384" name="Google Shape;384;p44"/>
          <p:cNvSpPr txBox="1"/>
          <p:nvPr/>
        </p:nvSpPr>
        <p:spPr>
          <a:xfrm>
            <a:off x="610949" y="195263"/>
            <a:ext cx="8154333" cy="742950"/>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PyData </a:t>
            </a:r>
            <a:r>
              <a:rPr b="1" lang="en" sz="2400">
                <a:solidFill>
                  <a:srgbClr val="023747"/>
                </a:solidFill>
                <a:latin typeface="Garamond"/>
                <a:ea typeface="Garamond"/>
                <a:cs typeface="Garamond"/>
                <a:sym typeface="Garamond"/>
              </a:rPr>
              <a:t>Slovaki</a:t>
            </a:r>
            <a:r>
              <a:rPr b="1" i="0" lang="en" sz="2400" u="none">
                <a:solidFill>
                  <a:srgbClr val="023747"/>
                </a:solidFill>
                <a:latin typeface="Garamond"/>
                <a:ea typeface="Garamond"/>
                <a:cs typeface="Garamond"/>
                <a:sym typeface="Garamond"/>
              </a:rPr>
              <a:t>a &amp; activities within CEE + V4</a:t>
            </a:r>
            <a:endParaRPr sz="1100"/>
          </a:p>
        </p:txBody>
      </p:sp>
      <p:sp>
        <p:nvSpPr>
          <p:cNvPr id="385" name="Google Shape;385;p44"/>
          <p:cNvSpPr txBox="1"/>
          <p:nvPr/>
        </p:nvSpPr>
        <p:spPr>
          <a:xfrm>
            <a:off x="3360819" y="1113234"/>
            <a:ext cx="5475920" cy="3132534"/>
          </a:xfrm>
          <a:prstGeom prst="rect">
            <a:avLst/>
          </a:prstGeom>
          <a:noFill/>
          <a:ln>
            <a:noFill/>
          </a:ln>
        </p:spPr>
        <p:txBody>
          <a:bodyPr anchorCtr="0" anchor="t" bIns="35100" lIns="67500" spcFirstLastPara="1" rIns="67500" wrap="square" tIns="35100">
            <a:noAutofit/>
          </a:bodyPr>
          <a:lstStyle/>
          <a:p>
            <a:pPr indent="-203200" lvl="1" marL="469900" marR="0" rtl="0" algn="l">
              <a:lnSpc>
                <a:spcPct val="100000"/>
              </a:lnSpc>
              <a:spcBef>
                <a:spcPts val="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300+ members</a:t>
            </a:r>
            <a:endParaRPr sz="1100"/>
          </a:p>
          <a:p>
            <a:pPr indent="-203200" lvl="1" marL="469900" marR="0" rtl="0" algn="l">
              <a:lnSpc>
                <a:spcPct val="100000"/>
              </a:lnSpc>
              <a:spcBef>
                <a:spcPts val="400"/>
              </a:spcBef>
              <a:spcAft>
                <a:spcPts val="0"/>
              </a:spcAft>
              <a:buClr>
                <a:srgbClr val="023747"/>
              </a:buClr>
              <a:buSzPts val="1200"/>
              <a:buFont typeface="Noto Sans Symbols"/>
              <a:buChar char="🞑"/>
            </a:pPr>
            <a:r>
              <a:rPr b="1" lang="en" sz="1700">
                <a:solidFill>
                  <a:srgbClr val="023747"/>
                </a:solidFill>
                <a:latin typeface="Garamond"/>
                <a:ea typeface="Garamond"/>
                <a:cs typeface="Garamond"/>
                <a:sym typeface="Garamond"/>
              </a:rPr>
              <a:t>3000</a:t>
            </a:r>
            <a:r>
              <a:rPr b="1" i="0" lang="en" sz="1700" u="none" cap="none" strike="noStrike">
                <a:solidFill>
                  <a:srgbClr val="023747"/>
                </a:solidFill>
                <a:latin typeface="Garamond"/>
                <a:ea typeface="Garamond"/>
                <a:cs typeface="Garamond"/>
                <a:sym typeface="Garamond"/>
              </a:rPr>
              <a:t>+ on mailing list</a:t>
            </a:r>
            <a:endParaRPr sz="1100"/>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800+ followers</a:t>
            </a:r>
            <a:endParaRPr sz="1100"/>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Partners: O'Reilly, robime.it</a:t>
            </a:r>
            <a:r>
              <a:rPr b="1" lang="en" sz="1700">
                <a:solidFill>
                  <a:srgbClr val="023747"/>
                </a:solidFill>
                <a:latin typeface="Garamond"/>
                <a:ea typeface="Garamond"/>
                <a:cs typeface="Garamond"/>
                <a:sym typeface="Garamond"/>
              </a:rPr>
              <a:t>, codecon.sk, TouchIT.sk</a:t>
            </a:r>
            <a:endParaRPr sz="1100"/>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Sponsors: H2O.ai, Mi</a:t>
            </a:r>
            <a:r>
              <a:rPr b="1" lang="en" sz="1700">
                <a:solidFill>
                  <a:srgbClr val="023747"/>
                </a:solidFill>
                <a:latin typeface="Garamond"/>
                <a:ea typeface="Garamond"/>
                <a:cs typeface="Garamond"/>
                <a:sym typeface="Garamond"/>
              </a:rPr>
              <a:t>crosoft,</a:t>
            </a:r>
            <a:r>
              <a:rPr b="1" i="0" lang="en" sz="1700" u="none" cap="none" strike="noStrike">
                <a:solidFill>
                  <a:srgbClr val="023747"/>
                </a:solidFill>
                <a:latin typeface="Garamond"/>
                <a:ea typeface="Garamond"/>
                <a:cs typeface="Garamond"/>
                <a:sym typeface="Garamond"/>
              </a:rPr>
              <a:t> kiwi.com</a:t>
            </a:r>
            <a:endParaRPr sz="1100"/>
          </a:p>
          <a:p>
            <a:pPr indent="-209550" lvl="1" marL="469900" marR="0" rtl="0" algn="l">
              <a:lnSpc>
                <a:spcPct val="100000"/>
              </a:lnSpc>
              <a:spcBef>
                <a:spcPts val="400"/>
              </a:spcBef>
              <a:spcAft>
                <a:spcPts val="0"/>
              </a:spcAft>
              <a:buClr>
                <a:srgbClr val="023747"/>
              </a:buClr>
              <a:buSzPts val="1300"/>
              <a:buFont typeface="Noto Sans Symbols"/>
              <a:buChar char="🞑"/>
            </a:pPr>
            <a:r>
              <a:rPr b="1" i="0" lang="en" sz="1300" u="none" cap="none" strike="noStrike">
                <a:solidFill>
                  <a:srgbClr val="023747"/>
                </a:solidFill>
                <a:latin typeface="Garamond"/>
                <a:ea typeface="Garamond"/>
                <a:cs typeface="Garamond"/>
                <a:sym typeface="Garamond"/>
              </a:rPr>
              <a:t>WeAreDevelopers World Congress (“GAPDATA-25” &amp; “PYDATA-25”), </a:t>
            </a:r>
            <a:r>
              <a:rPr b="1" lang="en" sz="1300">
                <a:solidFill>
                  <a:srgbClr val="023747"/>
                </a:solidFill>
                <a:latin typeface="Garamond"/>
                <a:ea typeface="Garamond"/>
                <a:cs typeface="Garamond"/>
                <a:sym typeface="Garamond"/>
              </a:rPr>
              <a:t>Berlin</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17</a:t>
            </a:r>
            <a:r>
              <a:rPr b="1" i="0" lang="en" sz="1300" u="none" cap="none" strike="noStrike">
                <a:solidFill>
                  <a:srgbClr val="023747"/>
                </a:solidFill>
                <a:latin typeface="Garamond"/>
                <a:ea typeface="Garamond"/>
                <a:cs typeface="Garamond"/>
                <a:sym typeface="Garamond"/>
              </a:rPr>
              <a:t>.-</a:t>
            </a:r>
            <a:r>
              <a:rPr b="1" lang="en" sz="1300">
                <a:solidFill>
                  <a:srgbClr val="023747"/>
                </a:solidFill>
                <a:latin typeface="Garamond"/>
                <a:ea typeface="Garamond"/>
                <a:cs typeface="Garamond"/>
                <a:sym typeface="Garamond"/>
              </a:rPr>
              <a:t>19</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July 2024</a:t>
            </a:r>
            <a:endParaRPr sz="1300"/>
          </a:p>
          <a:p>
            <a:pPr indent="-209550" lvl="1" marL="469900" marR="0" rtl="0" algn="l">
              <a:lnSpc>
                <a:spcPct val="100000"/>
              </a:lnSpc>
              <a:spcBef>
                <a:spcPts val="400"/>
              </a:spcBef>
              <a:spcAft>
                <a:spcPts val="0"/>
              </a:spcAft>
              <a:buClr>
                <a:srgbClr val="023747"/>
              </a:buClr>
              <a:buSzPts val="1300"/>
              <a:buFont typeface="Noto Sans Symbols"/>
              <a:buChar char="🞑"/>
            </a:pPr>
            <a:r>
              <a:rPr b="1" lang="en" sz="1300">
                <a:solidFill>
                  <a:srgbClr val="023747"/>
                </a:solidFill>
                <a:latin typeface="Garamond"/>
                <a:ea typeface="Garamond"/>
                <a:cs typeface="Garamond"/>
                <a:sym typeface="Garamond"/>
              </a:rPr>
              <a:t>Machine Learning Prague</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pydatask15</a:t>
            </a:r>
            <a:r>
              <a:rPr b="1" i="0" lang="en" sz="1300" u="none" cap="none" strike="noStrike">
                <a:solidFill>
                  <a:srgbClr val="023747"/>
                </a:solidFill>
                <a:latin typeface="Garamond"/>
                <a:ea typeface="Garamond"/>
                <a:cs typeface="Garamond"/>
                <a:sym typeface="Garamond"/>
              </a:rPr>
              <a:t>” for </a:t>
            </a:r>
            <a:r>
              <a:rPr b="1" lang="en" sz="1300">
                <a:solidFill>
                  <a:srgbClr val="023747"/>
                </a:solidFill>
                <a:latin typeface="Garamond"/>
                <a:ea typeface="Garamond"/>
                <a:cs typeface="Garamond"/>
                <a:sym typeface="Garamond"/>
              </a:rPr>
              <a:t>15</a:t>
            </a:r>
            <a:r>
              <a:rPr b="1" i="0" lang="en" sz="1300" u="none" cap="none" strike="noStrike">
                <a:solidFill>
                  <a:srgbClr val="023747"/>
                </a:solidFill>
                <a:latin typeface="Garamond"/>
                <a:ea typeface="Garamond"/>
                <a:cs typeface="Garamond"/>
                <a:sym typeface="Garamond"/>
              </a:rPr>
              <a:t>% discount), </a:t>
            </a:r>
            <a:r>
              <a:rPr b="1" lang="en" sz="1300">
                <a:solidFill>
                  <a:srgbClr val="023747"/>
                </a:solidFill>
                <a:latin typeface="Garamond"/>
                <a:ea typeface="Garamond"/>
                <a:cs typeface="Garamond"/>
                <a:sym typeface="Garamond"/>
              </a:rPr>
              <a:t>Prague/O2 </a:t>
            </a:r>
            <a:r>
              <a:rPr b="1" i="0" lang="en" sz="1300" u="none" cap="none" strike="noStrike">
                <a:solidFill>
                  <a:srgbClr val="023747"/>
                </a:solidFill>
                <a:latin typeface="Garamond"/>
                <a:ea typeface="Garamond"/>
                <a:cs typeface="Garamond"/>
                <a:sym typeface="Garamond"/>
              </a:rPr>
              <a:t>, 22.-2</a:t>
            </a:r>
            <a:r>
              <a:rPr b="1" lang="en" sz="1300">
                <a:solidFill>
                  <a:srgbClr val="023747"/>
                </a:solidFill>
                <a:latin typeface="Garamond"/>
                <a:ea typeface="Garamond"/>
                <a:cs typeface="Garamond"/>
                <a:sym typeface="Garamond"/>
              </a:rPr>
              <a:t>4</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April </a:t>
            </a:r>
            <a:r>
              <a:rPr b="1" i="0" lang="en" sz="1300" u="none" cap="none" strike="noStrike">
                <a:solidFill>
                  <a:srgbClr val="023747"/>
                </a:solidFill>
                <a:latin typeface="Garamond"/>
                <a:ea typeface="Garamond"/>
                <a:cs typeface="Garamond"/>
                <a:sym typeface="Garamond"/>
              </a:rPr>
              <a:t>20</a:t>
            </a:r>
            <a:r>
              <a:rPr b="1" lang="en" sz="1300">
                <a:solidFill>
                  <a:srgbClr val="023747"/>
                </a:solidFill>
                <a:latin typeface="Garamond"/>
                <a:ea typeface="Garamond"/>
                <a:cs typeface="Garamond"/>
                <a:sym typeface="Garamond"/>
              </a:rPr>
              <a:t>24</a:t>
            </a:r>
            <a:endParaRPr b="1" sz="1300">
              <a:solidFill>
                <a:srgbClr val="023747"/>
              </a:solidFill>
              <a:latin typeface="Garamond"/>
              <a:ea typeface="Garamond"/>
              <a:cs typeface="Garamond"/>
              <a:sym typeface="Garamond"/>
            </a:endParaRPr>
          </a:p>
          <a:p>
            <a:pPr indent="-209550" lvl="1" marL="469900" marR="0" rtl="0" algn="l">
              <a:lnSpc>
                <a:spcPct val="100000"/>
              </a:lnSpc>
              <a:spcBef>
                <a:spcPts val="400"/>
              </a:spcBef>
              <a:spcAft>
                <a:spcPts val="0"/>
              </a:spcAft>
              <a:buClr>
                <a:srgbClr val="023747"/>
              </a:buClr>
              <a:buSzPts val="1300"/>
              <a:buFont typeface="Garamond"/>
              <a:buChar char="🞑"/>
            </a:pPr>
            <a:r>
              <a:rPr b="1" lang="en" sz="1300">
                <a:solidFill>
                  <a:srgbClr val="023747"/>
                </a:solidFill>
                <a:latin typeface="Garamond"/>
                <a:ea typeface="Garamond"/>
                <a:cs typeface="Garamond"/>
                <a:sym typeface="Garamond"/>
              </a:rPr>
              <a:t>WebExpo, Prague/Lucerna, 29.-31. May 2024 </a:t>
            </a:r>
            <a:r>
              <a:rPr b="1" lang="en" sz="1300">
                <a:solidFill>
                  <a:srgbClr val="023747"/>
                </a:solidFill>
                <a:latin typeface="Garamond"/>
                <a:ea typeface="Garamond"/>
                <a:cs typeface="Garamond"/>
                <a:sym typeface="Garamond"/>
              </a:rPr>
              <a:t>(“pydatask15” for 15% discount)</a:t>
            </a:r>
            <a:endParaRPr b="1" sz="1300">
              <a:solidFill>
                <a:srgbClr val="023747"/>
              </a:solidFill>
              <a:latin typeface="Garamond"/>
              <a:ea typeface="Garamond"/>
              <a:cs typeface="Garamond"/>
              <a:sym typeface="Garamond"/>
            </a:endParaRPr>
          </a:p>
          <a:p>
            <a:pPr indent="-209550" lvl="1" marL="469900" marR="0" rtl="0" algn="l">
              <a:lnSpc>
                <a:spcPct val="100000"/>
              </a:lnSpc>
              <a:spcBef>
                <a:spcPts val="400"/>
              </a:spcBef>
              <a:spcAft>
                <a:spcPts val="0"/>
              </a:spcAft>
              <a:buClr>
                <a:srgbClr val="023747"/>
              </a:buClr>
              <a:buSzPts val="1300"/>
              <a:buFont typeface="Noto Sans Symbols"/>
              <a:buChar char="🞑"/>
            </a:pPr>
            <a:r>
              <a:rPr b="1" i="0" lang="en" sz="1300" u="none" cap="none" strike="noStrike">
                <a:solidFill>
                  <a:srgbClr val="023747"/>
                </a:solidFill>
                <a:latin typeface="Garamond"/>
                <a:ea typeface="Garamond"/>
                <a:cs typeface="Garamond"/>
                <a:sym typeface="Garamond"/>
              </a:rPr>
              <a:t>Our </a:t>
            </a:r>
            <a:r>
              <a:rPr b="1" lang="en" sz="1300">
                <a:solidFill>
                  <a:srgbClr val="023747"/>
                </a:solidFill>
                <a:latin typeface="Garamond"/>
                <a:ea typeface="Garamond"/>
                <a:cs typeface="Garamond"/>
                <a:sym typeface="Garamond"/>
              </a:rPr>
              <a:t>meetups</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26.2.</a:t>
            </a:r>
            <a:r>
              <a:rPr b="1" i="0" lang="en" sz="1300" u="none" cap="none" strike="noStrike">
                <a:solidFill>
                  <a:srgbClr val="023747"/>
                </a:solidFill>
                <a:latin typeface="Garamond"/>
                <a:ea typeface="Garamond"/>
                <a:cs typeface="Garamond"/>
                <a:sym typeface="Garamond"/>
              </a:rPr>
              <a:t>, 1</a:t>
            </a:r>
            <a:r>
              <a:rPr b="1" lang="en" sz="1300">
                <a:solidFill>
                  <a:srgbClr val="023747"/>
                </a:solidFill>
                <a:latin typeface="Garamond"/>
                <a:ea typeface="Garamond"/>
                <a:cs typeface="Garamond"/>
                <a:sym typeface="Garamond"/>
              </a:rPr>
              <a:t>5:00 </a:t>
            </a:r>
            <a:r>
              <a:rPr b="1" i="0" lang="en" sz="1300" u="none" cap="none" strike="noStrike">
                <a:solidFill>
                  <a:srgbClr val="023747"/>
                </a:solidFill>
                <a:latin typeface="Garamond"/>
                <a:ea typeface="Garamond"/>
                <a:cs typeface="Garamond"/>
                <a:sym typeface="Garamond"/>
              </a:rPr>
              <a:t>PyData Slovakia &amp; Bratislava 16:00 skczTUG/</a:t>
            </a:r>
            <a:r>
              <a:rPr b="1" lang="en" sz="1300">
                <a:solidFill>
                  <a:srgbClr val="023747"/>
                </a:solidFill>
                <a:latin typeface="Garamond"/>
                <a:ea typeface="Garamond"/>
                <a:cs typeface="Garamond"/>
                <a:sym typeface="Garamond"/>
              </a:rPr>
              <a:t>SK &amp; CZ Tableau User</a:t>
            </a:r>
            <a:r>
              <a:rPr b="1" i="0" lang="en" sz="1300" u="none" cap="none" strike="noStrike">
                <a:solidFill>
                  <a:srgbClr val="023747"/>
                </a:solidFill>
                <a:latin typeface="Garamond"/>
                <a:ea typeface="Garamond"/>
                <a:cs typeface="Garamond"/>
                <a:sym typeface="Garamond"/>
              </a:rPr>
              <a:t>)</a:t>
            </a:r>
            <a:endParaRPr sz="1300"/>
          </a:p>
          <a:p>
            <a:pPr indent="0" lvl="0" marL="0" marR="0" rtl="0" algn="l">
              <a:lnSpc>
                <a:spcPct val="100000"/>
              </a:lnSpc>
              <a:spcBef>
                <a:spcPts val="0"/>
              </a:spcBef>
              <a:spcAft>
                <a:spcPts val="0"/>
              </a:spcAft>
              <a:buNone/>
            </a:pPr>
            <a:r>
              <a:t/>
            </a:r>
            <a:endParaRPr b="1" i="0" sz="1700" u="none" cap="none" strike="noStrike">
              <a:solidFill>
                <a:srgbClr val="023747"/>
              </a:solidFill>
              <a:latin typeface="Garamond"/>
              <a:ea typeface="Garamond"/>
              <a:cs typeface="Garamond"/>
              <a:sym typeface="Garamond"/>
            </a:endParaRPr>
          </a:p>
        </p:txBody>
      </p:sp>
      <p:pic>
        <p:nvPicPr>
          <p:cNvPr id="386" name="Google Shape;386;p44"/>
          <p:cNvPicPr preferRelativeResize="0"/>
          <p:nvPr/>
        </p:nvPicPr>
        <p:blipFill rotWithShape="1">
          <a:blip r:embed="rId3">
            <a:alphaModFix/>
          </a:blip>
          <a:srcRect b="0" l="0" r="0" t="0"/>
          <a:stretch/>
        </p:blipFill>
        <p:spPr>
          <a:xfrm>
            <a:off x="-136957" y="754856"/>
            <a:ext cx="2556937" cy="1302544"/>
          </a:xfrm>
          <a:prstGeom prst="rect">
            <a:avLst/>
          </a:prstGeom>
          <a:noFill/>
          <a:ln>
            <a:noFill/>
          </a:ln>
        </p:spPr>
      </p:pic>
      <p:pic>
        <p:nvPicPr>
          <p:cNvPr id="387" name="Google Shape;387;p44"/>
          <p:cNvPicPr preferRelativeResize="0"/>
          <p:nvPr/>
        </p:nvPicPr>
        <p:blipFill rotWithShape="1">
          <a:blip r:embed="rId4">
            <a:alphaModFix/>
          </a:blip>
          <a:srcRect b="0" l="0" r="0" t="0"/>
          <a:stretch/>
        </p:blipFill>
        <p:spPr>
          <a:xfrm>
            <a:off x="1577989" y="2194321"/>
            <a:ext cx="1920978" cy="959644"/>
          </a:xfrm>
          <a:prstGeom prst="rect">
            <a:avLst/>
          </a:prstGeom>
          <a:noFill/>
          <a:ln>
            <a:noFill/>
          </a:ln>
        </p:spPr>
      </p:pic>
      <p:pic>
        <p:nvPicPr>
          <p:cNvPr id="388" name="Google Shape;388;p44"/>
          <p:cNvPicPr preferRelativeResize="0"/>
          <p:nvPr/>
        </p:nvPicPr>
        <p:blipFill rotWithShape="1">
          <a:blip r:embed="rId5">
            <a:alphaModFix/>
          </a:blip>
          <a:srcRect b="0" l="0" r="0" t="0"/>
          <a:stretch/>
        </p:blipFill>
        <p:spPr>
          <a:xfrm>
            <a:off x="7146" y="2075259"/>
            <a:ext cx="1707801" cy="1147763"/>
          </a:xfrm>
          <a:prstGeom prst="rect">
            <a:avLst/>
          </a:prstGeom>
          <a:noFill/>
          <a:ln>
            <a:noFill/>
          </a:ln>
        </p:spPr>
      </p:pic>
      <p:pic>
        <p:nvPicPr>
          <p:cNvPr id="389" name="Google Shape;389;p44"/>
          <p:cNvPicPr preferRelativeResize="0"/>
          <p:nvPr/>
        </p:nvPicPr>
        <p:blipFill rotWithShape="1">
          <a:blip r:embed="rId6">
            <a:alphaModFix/>
          </a:blip>
          <a:srcRect b="0" l="0" r="0" t="0"/>
          <a:stretch/>
        </p:blipFill>
        <p:spPr>
          <a:xfrm>
            <a:off x="2743915" y="3498056"/>
            <a:ext cx="755053" cy="479822"/>
          </a:xfrm>
          <a:prstGeom prst="rect">
            <a:avLst/>
          </a:prstGeom>
          <a:noFill/>
          <a:ln>
            <a:noFill/>
          </a:ln>
        </p:spPr>
      </p:pic>
      <p:pic>
        <p:nvPicPr>
          <p:cNvPr id="390" name="Google Shape;390;p44"/>
          <p:cNvPicPr preferRelativeResize="0"/>
          <p:nvPr/>
        </p:nvPicPr>
        <p:blipFill rotWithShape="1">
          <a:blip r:embed="rId7">
            <a:alphaModFix/>
          </a:blip>
          <a:srcRect b="0" l="0" r="0" t="0"/>
          <a:stretch/>
        </p:blipFill>
        <p:spPr>
          <a:xfrm>
            <a:off x="1920978" y="753665"/>
            <a:ext cx="1851904" cy="1440656"/>
          </a:xfrm>
          <a:prstGeom prst="rect">
            <a:avLst/>
          </a:prstGeom>
          <a:noFill/>
          <a:ln>
            <a:noFill/>
          </a:ln>
        </p:spPr>
      </p:pic>
      <p:pic>
        <p:nvPicPr>
          <p:cNvPr id="391" name="Google Shape;391;p44"/>
          <p:cNvPicPr preferRelativeResize="0"/>
          <p:nvPr/>
        </p:nvPicPr>
        <p:blipFill rotWithShape="1">
          <a:blip r:embed="rId8">
            <a:alphaModFix/>
          </a:blip>
          <a:srcRect b="0" l="0" r="0" t="0"/>
          <a:stretch/>
        </p:blipFill>
        <p:spPr>
          <a:xfrm>
            <a:off x="136957" y="3429000"/>
            <a:ext cx="2606957" cy="754856"/>
          </a:xfrm>
          <a:prstGeom prst="rect">
            <a:avLst/>
          </a:prstGeom>
          <a:noFill/>
          <a:ln>
            <a:noFill/>
          </a:ln>
        </p:spPr>
      </p:pic>
      <p:sp>
        <p:nvSpPr>
          <p:cNvPr id="392" name="Google Shape;392;p44"/>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
        <p:nvSpPr>
          <p:cNvPr id="393" name="Google Shape;393;p4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394" name="Google Shape;394;p44"/>
          <p:cNvPicPr preferRelativeResize="0"/>
          <p:nvPr/>
        </p:nvPicPr>
        <p:blipFill>
          <a:blip r:embed="rId9">
            <a:alphaModFix/>
          </a:blip>
          <a:stretch>
            <a:fillRect/>
          </a:stretch>
        </p:blipFill>
        <p:spPr>
          <a:xfrm>
            <a:off x="6161150" y="685438"/>
            <a:ext cx="2743924" cy="13719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98" name="Shape 398"/>
        <p:cNvGrpSpPr/>
        <p:nvPr/>
      </p:nvGrpSpPr>
      <p:grpSpPr>
        <a:xfrm>
          <a:off x="0" y="0"/>
          <a:ext cx="0" cy="0"/>
          <a:chOff x="0" y="0"/>
          <a:chExt cx="0" cy="0"/>
        </a:xfrm>
      </p:grpSpPr>
      <p:sp>
        <p:nvSpPr>
          <p:cNvPr id="399" name="Google Shape;399;p45"/>
          <p:cNvSpPr txBox="1"/>
          <p:nvPr/>
        </p:nvSpPr>
        <p:spPr>
          <a:xfrm>
            <a:off x="539493" y="195263"/>
            <a:ext cx="8605697"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GapData Institute (GDI) and how to support us.</a:t>
            </a:r>
            <a:endParaRPr sz="1100"/>
          </a:p>
        </p:txBody>
      </p:sp>
      <p:sp>
        <p:nvSpPr>
          <p:cNvPr id="400" name="Google Shape;400;p45"/>
          <p:cNvSpPr txBox="1"/>
          <p:nvPr/>
        </p:nvSpPr>
        <p:spPr>
          <a:xfrm>
            <a:off x="1784021" y="1016794"/>
            <a:ext cx="5144840" cy="3371850"/>
          </a:xfrm>
          <a:prstGeom prst="rect">
            <a:avLst/>
          </a:prstGeom>
          <a:noFill/>
          <a:ln>
            <a:noFill/>
          </a:ln>
        </p:spPr>
        <p:txBody>
          <a:bodyPr anchorCtr="0" anchor="t" bIns="35100" lIns="67500" spcFirstLastPara="1" rIns="67500" wrap="square" tIns="35100">
            <a:noAutofit/>
          </a:bodyPr>
          <a:lstStyle/>
          <a:p>
            <a:pPr indent="-196850" lvl="1" marL="469900" marR="0" rtl="0" algn="l">
              <a:lnSpc>
                <a:spcPct val="100000"/>
              </a:lnSpc>
              <a:spcBef>
                <a:spcPts val="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Economic Research &amp; Public Policy &amp; Data Science</a:t>
            </a:r>
            <a:r>
              <a:rPr b="1" lang="en" sz="1500">
                <a:solidFill>
                  <a:srgbClr val="023747"/>
                </a:solidFill>
                <a:latin typeface="Garamond"/>
                <a:ea typeface="Garamond"/>
                <a:cs typeface="Garamond"/>
                <a:sym typeface="Garamond"/>
              </a:rPr>
              <a:t> +</a:t>
            </a:r>
            <a:r>
              <a:rPr b="1" i="0" lang="en" sz="1500" u="none" cap="none" strike="noStrike">
                <a:solidFill>
                  <a:srgbClr val="023747"/>
                </a:solidFill>
                <a:latin typeface="Garamond"/>
                <a:ea typeface="Garamond"/>
                <a:cs typeface="Garamond"/>
                <a:sym typeface="Garamond"/>
              </a:rPr>
              <a:t> AI think-tank (data-tank)</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Data. Think. Change. </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GapData Institute (GDI) is a non-profit nonpartisan research institution harnessing power of data &amp; wisdom of economics for public good.</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Transparent account (from day #1; SK7383300000002200933920 https://www.fio.sk/ib2/transparent?a=2200933920)</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Partnership (openness, transparency)</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Slides (this talk): </a:t>
            </a:r>
            <a:r>
              <a:rPr b="1" lang="en" sz="1500">
                <a:solidFill>
                  <a:srgbClr val="023747"/>
                </a:solidFill>
                <a:latin typeface="Garamond"/>
                <a:ea typeface="Garamond"/>
                <a:cs typeface="Garamond"/>
                <a:sym typeface="Garamond"/>
              </a:rPr>
              <a:t>tinyurl.com/slides-xAI</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https://github.com/radovankavicky/</a:t>
            </a:r>
            <a:r>
              <a:rPr b="1" lang="en" sz="1500">
                <a:solidFill>
                  <a:srgbClr val="023747"/>
                </a:solidFill>
                <a:latin typeface="Garamond"/>
                <a:ea typeface="Garamond"/>
                <a:cs typeface="Garamond"/>
                <a:sym typeface="Garamond"/>
              </a:rPr>
              <a:t>aislovakia</a:t>
            </a:r>
            <a:r>
              <a:rPr b="1" i="0" lang="en" sz="1500" u="none" cap="none" strike="noStrike">
                <a:solidFill>
                  <a:srgbClr val="023747"/>
                </a:solidFill>
                <a:latin typeface="Garamond"/>
                <a:ea typeface="Garamond"/>
                <a:cs typeface="Garamond"/>
                <a:sym typeface="Garamond"/>
              </a:rPr>
              <a:t>20</a:t>
            </a:r>
            <a:r>
              <a:rPr b="1" lang="en" sz="1500">
                <a:solidFill>
                  <a:srgbClr val="023747"/>
                </a:solidFill>
                <a:latin typeface="Garamond"/>
                <a:ea typeface="Garamond"/>
                <a:cs typeface="Garamond"/>
                <a:sym typeface="Garamond"/>
              </a:rPr>
              <a:t>24</a:t>
            </a:r>
            <a:endParaRPr sz="1100"/>
          </a:p>
        </p:txBody>
      </p:sp>
      <p:pic>
        <p:nvPicPr>
          <p:cNvPr id="401" name="Google Shape;401;p45"/>
          <p:cNvPicPr preferRelativeResize="0"/>
          <p:nvPr/>
        </p:nvPicPr>
        <p:blipFill rotWithShape="1">
          <a:blip r:embed="rId3">
            <a:alphaModFix/>
          </a:blip>
          <a:srcRect b="0" l="0" r="0" t="0"/>
          <a:stretch/>
        </p:blipFill>
        <p:spPr>
          <a:xfrm>
            <a:off x="251287" y="1006078"/>
            <a:ext cx="1532334" cy="1510903"/>
          </a:xfrm>
          <a:prstGeom prst="rect">
            <a:avLst/>
          </a:prstGeom>
          <a:noFill/>
          <a:ln>
            <a:noFill/>
          </a:ln>
        </p:spPr>
      </p:pic>
      <p:pic>
        <p:nvPicPr>
          <p:cNvPr id="402" name="Google Shape;402;p45"/>
          <p:cNvPicPr preferRelativeResize="0"/>
          <p:nvPr/>
        </p:nvPicPr>
        <p:blipFill rotWithShape="1">
          <a:blip r:embed="rId4">
            <a:alphaModFix/>
          </a:blip>
          <a:srcRect b="0" l="0" r="0" t="0"/>
          <a:stretch/>
        </p:blipFill>
        <p:spPr>
          <a:xfrm>
            <a:off x="251287" y="2842022"/>
            <a:ext cx="1669691" cy="741759"/>
          </a:xfrm>
          <a:prstGeom prst="rect">
            <a:avLst/>
          </a:prstGeom>
          <a:noFill/>
          <a:ln>
            <a:noFill/>
          </a:ln>
        </p:spPr>
      </p:pic>
      <p:pic>
        <p:nvPicPr>
          <p:cNvPr id="403" name="Google Shape;403;p45"/>
          <p:cNvPicPr preferRelativeResize="0"/>
          <p:nvPr/>
        </p:nvPicPr>
        <p:blipFill rotWithShape="1">
          <a:blip r:embed="rId5">
            <a:alphaModFix/>
          </a:blip>
          <a:srcRect b="0" l="0" r="0" t="0"/>
          <a:stretch/>
        </p:blipFill>
        <p:spPr>
          <a:xfrm>
            <a:off x="251287" y="3583781"/>
            <a:ext cx="1463659" cy="757237"/>
          </a:xfrm>
          <a:prstGeom prst="rect">
            <a:avLst/>
          </a:prstGeom>
          <a:noFill/>
          <a:ln>
            <a:noFill/>
          </a:ln>
        </p:spPr>
      </p:pic>
      <p:pic>
        <p:nvPicPr>
          <p:cNvPr id="404" name="Google Shape;404;p45"/>
          <p:cNvPicPr preferRelativeResize="0"/>
          <p:nvPr/>
        </p:nvPicPr>
        <p:blipFill rotWithShape="1">
          <a:blip r:embed="rId6">
            <a:alphaModFix/>
          </a:blip>
          <a:srcRect b="0" l="0" r="0" t="0"/>
          <a:stretch/>
        </p:blipFill>
        <p:spPr>
          <a:xfrm>
            <a:off x="6996743" y="225028"/>
            <a:ext cx="2057936" cy="1969294"/>
          </a:xfrm>
          <a:prstGeom prst="rect">
            <a:avLst/>
          </a:prstGeom>
          <a:noFill/>
          <a:ln>
            <a:noFill/>
          </a:ln>
        </p:spPr>
      </p:pic>
      <p:pic>
        <p:nvPicPr>
          <p:cNvPr id="405" name="Google Shape;405;p45"/>
          <p:cNvPicPr preferRelativeResize="0"/>
          <p:nvPr/>
        </p:nvPicPr>
        <p:blipFill rotWithShape="1">
          <a:blip r:embed="rId7">
            <a:alphaModFix/>
          </a:blip>
          <a:srcRect b="0" l="0" r="0" t="0"/>
          <a:stretch/>
        </p:blipFill>
        <p:spPr>
          <a:xfrm>
            <a:off x="6996743" y="2253853"/>
            <a:ext cx="2147256" cy="2203847"/>
          </a:xfrm>
          <a:prstGeom prst="rect">
            <a:avLst/>
          </a:prstGeom>
          <a:noFill/>
          <a:ln>
            <a:noFill/>
          </a:ln>
        </p:spPr>
      </p:pic>
      <p:sp>
        <p:nvSpPr>
          <p:cNvPr id="406" name="Google Shape;406;p45"/>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
        <p:nvSpPr>
          <p:cNvPr id="407" name="Google Shape;407;p45"/>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11" name="Shape 411"/>
        <p:cNvGrpSpPr/>
        <p:nvPr/>
      </p:nvGrpSpPr>
      <p:grpSpPr>
        <a:xfrm>
          <a:off x="0" y="0"/>
          <a:ext cx="0" cy="0"/>
          <a:chOff x="0" y="0"/>
          <a:chExt cx="0" cy="0"/>
        </a:xfrm>
      </p:grpSpPr>
      <p:sp>
        <p:nvSpPr>
          <p:cNvPr id="412" name="Google Shape;412;p46"/>
          <p:cNvSpPr txBox="1"/>
          <p:nvPr/>
        </p:nvSpPr>
        <p:spPr>
          <a:xfrm>
            <a:off x="684787" y="141684"/>
            <a:ext cx="8154333" cy="917971"/>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3000"/>
              <a:buFont typeface="Garamond"/>
              <a:buNone/>
            </a:pPr>
            <a:r>
              <a:rPr b="1" i="0" lang="en" sz="3000" u="none">
                <a:solidFill>
                  <a:srgbClr val="023747"/>
                </a:solidFill>
                <a:latin typeface="Garamond"/>
                <a:ea typeface="Garamond"/>
                <a:cs typeface="Garamond"/>
                <a:sym typeface="Garamond"/>
              </a:rPr>
              <a:t>Thank you for your attention</a:t>
            </a:r>
            <a:endParaRPr sz="1100"/>
          </a:p>
        </p:txBody>
      </p:sp>
      <p:sp>
        <p:nvSpPr>
          <p:cNvPr id="413" name="Google Shape;413;p46"/>
          <p:cNvSpPr txBox="1"/>
          <p:nvPr/>
        </p:nvSpPr>
        <p:spPr>
          <a:xfrm>
            <a:off x="395390" y="897731"/>
            <a:ext cx="8154333" cy="3371850"/>
          </a:xfrm>
          <a:prstGeom prst="rect">
            <a:avLst/>
          </a:prstGeom>
          <a:noFill/>
          <a:ln>
            <a:noFill/>
          </a:ln>
        </p:spPr>
        <p:txBody>
          <a:bodyPr anchorCtr="0" anchor="t" bIns="35100" lIns="67500" spcFirstLastPara="1" rIns="67500" wrap="square" tIns="35100">
            <a:noAutofit/>
          </a:bodyPr>
          <a:lstStyle/>
          <a:p>
            <a:pPr indent="-190500" lvl="1" marL="482600" marR="0" rtl="0" algn="l">
              <a:lnSpc>
                <a:spcPct val="100000"/>
              </a:lnSpc>
              <a:spcBef>
                <a:spcPts val="0"/>
              </a:spcBef>
              <a:spcAft>
                <a:spcPts val="0"/>
              </a:spcAft>
              <a:buClr>
                <a:srgbClr val="000000"/>
              </a:buClr>
              <a:buSzPts val="1600"/>
              <a:buFont typeface="Garamond"/>
              <a:buNone/>
            </a:pPr>
            <a:r>
              <a:rPr b="1" i="0" lang="en" sz="1600" u="sng" cap="none" strike="noStrike">
                <a:latin typeface="Garamond"/>
                <a:ea typeface="Garamond"/>
                <a:cs typeface="Garamond"/>
                <a:sym typeface="Garamond"/>
              </a:rPr>
              <a:t>Contact:</a:t>
            </a:r>
            <a:endParaRPr sz="1100"/>
          </a:p>
          <a:p>
            <a:pPr indent="-190500" lvl="1" marL="482600" marR="0" rtl="0" algn="l">
              <a:lnSpc>
                <a:spcPct val="100000"/>
              </a:lnSpc>
              <a:spcBef>
                <a:spcPts val="400"/>
              </a:spcBef>
              <a:spcAft>
                <a:spcPts val="0"/>
              </a:spcAft>
              <a:buClr>
                <a:srgbClr val="000000"/>
              </a:buClr>
              <a:buSzPts val="1500"/>
              <a:buFont typeface="Garamond"/>
              <a:buNone/>
            </a:pPr>
            <a:r>
              <a:rPr b="1" i="0" lang="en" sz="1500" u="none" cap="none" strike="noStrike">
                <a:latin typeface="Garamond"/>
                <a:ea typeface="Garamond"/>
                <a:cs typeface="Garamond"/>
                <a:sym typeface="Garamond"/>
              </a:rPr>
              <a:t>Radovan Kavicky</a:t>
            </a:r>
            <a:endParaRPr sz="1100"/>
          </a:p>
          <a:p>
            <a:pPr indent="-190500" lvl="1" marL="482600" rtl="0" algn="l">
              <a:spcBef>
                <a:spcPts val="400"/>
              </a:spcBef>
              <a:spcAft>
                <a:spcPts val="0"/>
              </a:spcAft>
              <a:buClr>
                <a:schemeClr val="dk1"/>
              </a:buClr>
              <a:buSzPts val="1500"/>
              <a:buFont typeface="Twentieth Century"/>
              <a:buNone/>
            </a:pPr>
            <a:r>
              <a:rPr b="1" lang="en" sz="1500" u="sng">
                <a:solidFill>
                  <a:schemeClr val="dk1"/>
                </a:solidFill>
                <a:latin typeface="Twentieth Century"/>
                <a:ea typeface="Twentieth Century"/>
                <a:cs typeface="Twentieth Century"/>
                <a:sym typeface="Twentieth Century"/>
              </a:rPr>
              <a:t>radovan.kavicky@aislovakia.com</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3"/>
              </a:rPr>
              <a:t>radovan.kavicky@gapdata.org</a:t>
            </a:r>
            <a:endParaRPr b="1" sz="1500" u="sng">
              <a:latin typeface="Twentieth Century"/>
              <a:ea typeface="Twentieth Century"/>
              <a:cs typeface="Twentieth Century"/>
              <a:sym typeface="Twentieth Century"/>
            </a:endParaRPr>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4"/>
              </a:rPr>
              <a:t>radovan.kavicky@gmail.com</a:t>
            </a:r>
            <a:endParaRPr sz="1500">
              <a:latin typeface="Twentieth Century"/>
              <a:ea typeface="Twentieth Century"/>
              <a:cs typeface="Twentieth Century"/>
              <a:sym typeface="Twentieth Century"/>
            </a:endParaRPr>
          </a:p>
          <a:p>
            <a:pPr indent="-190500" lvl="1" marL="482600" rtl="0" algn="l">
              <a:spcBef>
                <a:spcPts val="400"/>
              </a:spcBef>
              <a:spcAft>
                <a:spcPts val="0"/>
              </a:spcAft>
              <a:buClr>
                <a:schemeClr val="dk1"/>
              </a:buClr>
              <a:buSzPts val="1500"/>
              <a:buFont typeface="Twentieth Century"/>
              <a:buNone/>
            </a:pPr>
            <a:r>
              <a:rPr b="1" lang="en" sz="1500" u="sng">
                <a:solidFill>
                  <a:schemeClr val="dk1"/>
                </a:solidFill>
                <a:latin typeface="Twentieth Century"/>
                <a:ea typeface="Twentieth Century"/>
                <a:cs typeface="Twentieth Century"/>
                <a:sym typeface="Twentieth Century"/>
                <a:hlinkClick r:id="rId5">
                  <a:extLst>
                    <a:ext uri="{A12FA001-AC4F-418D-AE19-62706E023703}">
                      <ahyp:hlinkClr val="tx"/>
                    </a:ext>
                  </a:extLst>
                </a:hlinkClick>
              </a:rPr>
              <a:t>radovan.kavicky@student.tuke.sk</a:t>
            </a:r>
            <a:endParaRPr sz="1500">
              <a:latin typeface="Twentieth Century"/>
              <a:ea typeface="Twentieth Century"/>
              <a:cs typeface="Twentieth Century"/>
              <a:sym typeface="Twentieth Century"/>
            </a:endParaRPr>
          </a:p>
          <a:p>
            <a:pPr indent="-190500" lvl="1" marL="482600" rtl="0" algn="l">
              <a:spcBef>
                <a:spcPts val="400"/>
              </a:spcBef>
              <a:spcAft>
                <a:spcPts val="0"/>
              </a:spcAft>
              <a:buClr>
                <a:schemeClr val="dk1"/>
              </a:buClr>
              <a:buSzPts val="1500"/>
              <a:buFont typeface="Garamond"/>
              <a:buNone/>
            </a:pPr>
            <a:r>
              <a:rPr b="1" lang="en" sz="1500">
                <a:solidFill>
                  <a:schemeClr val="dk1"/>
                </a:solidFill>
                <a:latin typeface="Garamond"/>
                <a:ea typeface="Garamond"/>
                <a:cs typeface="Garamond"/>
                <a:sym typeface="Garamond"/>
              </a:rPr>
              <a:t>+421 949 716 214 (SK)</a:t>
            </a:r>
            <a:endParaRPr b="1" sz="1500">
              <a:latin typeface="Garamond"/>
              <a:ea typeface="Garamond"/>
              <a:cs typeface="Garamond"/>
              <a:sym typeface="Garamond"/>
            </a:endParaRPr>
          </a:p>
          <a:p>
            <a:pPr indent="-190500" lvl="1" marL="482600" marR="0" rtl="0" algn="l">
              <a:lnSpc>
                <a:spcPct val="100000"/>
              </a:lnSpc>
              <a:spcBef>
                <a:spcPts val="400"/>
              </a:spcBef>
              <a:spcAft>
                <a:spcPts val="0"/>
              </a:spcAft>
              <a:buClr>
                <a:srgbClr val="000000"/>
              </a:buClr>
              <a:buSzPts val="1500"/>
              <a:buFont typeface="Garamond"/>
              <a:buNone/>
            </a:pPr>
            <a:r>
              <a:rPr b="1" i="0" lang="en" sz="1500" u="none" cap="none" strike="noStrike">
                <a:latin typeface="Garamond"/>
                <a:ea typeface="Garamond"/>
                <a:cs typeface="Garamond"/>
                <a:sym typeface="Garamond"/>
              </a:rPr>
              <a:t>+420 777 595 262 (CZ)</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6"/>
              </a:rPr>
              <a:t>http://www.linkedin.com/in/radovankavicky</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7"/>
              </a:rPr>
              <a:t>https://gapdata.slack.com/</a:t>
            </a:r>
            <a:endParaRPr sz="1100"/>
          </a:p>
          <a:p>
            <a:pPr indent="0" lvl="1" marL="292100" marR="0" rtl="0" algn="l">
              <a:lnSpc>
                <a:spcPct val="100000"/>
              </a:lnSpc>
              <a:spcBef>
                <a:spcPts val="400"/>
              </a:spcBef>
              <a:spcAft>
                <a:spcPts val="0"/>
              </a:spcAft>
              <a:buClr>
                <a:srgbClr val="000000"/>
              </a:buClr>
              <a:buSzPts val="1400"/>
              <a:buFont typeface="Garamond"/>
              <a:buNone/>
            </a:pPr>
            <a:r>
              <a:t/>
            </a:r>
            <a:endParaRPr sz="1100"/>
          </a:p>
        </p:txBody>
      </p:sp>
      <p:sp>
        <p:nvSpPr>
          <p:cNvPr id="414" name="Google Shape;414;p46"/>
          <p:cNvSpPr txBox="1"/>
          <p:nvPr/>
        </p:nvSpPr>
        <p:spPr>
          <a:xfrm>
            <a:off x="395400" y="3327800"/>
            <a:ext cx="6120300" cy="2108700"/>
          </a:xfrm>
          <a:prstGeom prst="rect">
            <a:avLst/>
          </a:prstGeom>
          <a:noFill/>
          <a:ln>
            <a:noFill/>
          </a:ln>
        </p:spPr>
        <p:txBody>
          <a:bodyPr anchorCtr="0" anchor="t" bIns="35100" lIns="67500" spcFirstLastPara="1" rIns="67500" wrap="square" tIns="35100">
            <a:noAutofit/>
          </a:bodyPr>
          <a:lstStyle/>
          <a:p>
            <a:pPr indent="-190500" lvl="1" marL="482600" marR="0" rtl="0" algn="l">
              <a:lnSpc>
                <a:spcPct val="100000"/>
              </a:lnSpc>
              <a:spcBef>
                <a:spcPts val="0"/>
              </a:spcBef>
              <a:spcAft>
                <a:spcPts val="0"/>
              </a:spcAft>
              <a:buClr>
                <a:srgbClr val="FFFFFF"/>
              </a:buClr>
              <a:buSzPts val="1600"/>
              <a:buFont typeface="Twentieth Century"/>
              <a:buNone/>
            </a:pPr>
            <a:r>
              <a:t/>
            </a:r>
            <a:endParaRPr b="1" i="0" sz="1600" u="none" cap="none" strike="noStrike">
              <a:latin typeface="Garamond"/>
              <a:ea typeface="Garamond"/>
              <a:cs typeface="Garamond"/>
              <a:sym typeface="Garamond"/>
            </a:endParaRPr>
          </a:p>
          <a:p>
            <a:pPr indent="-190500" lvl="0" marL="482600" marR="0" rtl="0" algn="l">
              <a:lnSpc>
                <a:spcPct val="100000"/>
              </a:lnSpc>
              <a:spcBef>
                <a:spcPts val="400"/>
              </a:spcBef>
              <a:spcAft>
                <a:spcPts val="0"/>
              </a:spcAft>
              <a:buClr>
                <a:srgbClr val="000000"/>
              </a:buClr>
              <a:buSzPts val="1400"/>
              <a:buFont typeface="Twentieth Century"/>
              <a:buNone/>
            </a:pPr>
            <a:r>
              <a:rPr b="1" i="0" lang="en" sz="1400" u="sng">
                <a:latin typeface="Twentieth Century"/>
                <a:ea typeface="Twentieth Century"/>
                <a:cs typeface="Twentieth Century"/>
                <a:sym typeface="Twentieth Century"/>
                <a:hlinkClick r:id="rId8"/>
              </a:rPr>
              <a:t>https://github.com/radovankavicky</a:t>
            </a:r>
            <a:endParaRPr sz="1100"/>
          </a:p>
          <a:p>
            <a:pPr indent="-190500" lvl="0" marL="482600" marR="0" rtl="0" algn="l">
              <a:lnSpc>
                <a:spcPct val="100000"/>
              </a:lnSpc>
              <a:spcBef>
                <a:spcPts val="400"/>
              </a:spcBef>
              <a:spcAft>
                <a:spcPts val="0"/>
              </a:spcAft>
              <a:buClr>
                <a:srgbClr val="000000"/>
              </a:buClr>
              <a:buSzPts val="1400"/>
              <a:buFont typeface="Garamond"/>
              <a:buNone/>
            </a:pPr>
            <a:r>
              <a:rPr b="1" i="0" lang="en" sz="1400" u="none">
                <a:latin typeface="Garamond"/>
                <a:ea typeface="Garamond"/>
                <a:cs typeface="Garamond"/>
                <a:sym typeface="Garamond"/>
              </a:rPr>
              <a:t>https://www.facebook.com/groups/356635138031671</a:t>
            </a:r>
            <a:endParaRPr sz="1100"/>
          </a:p>
          <a:p>
            <a:pPr indent="-190500" lvl="1" marL="482600" marR="0" rtl="0" algn="l">
              <a:lnSpc>
                <a:spcPct val="100000"/>
              </a:lnSpc>
              <a:spcBef>
                <a:spcPts val="400"/>
              </a:spcBef>
              <a:spcAft>
                <a:spcPts val="0"/>
              </a:spcAft>
              <a:buClr>
                <a:srgbClr val="000000"/>
              </a:buClr>
              <a:buSzPts val="1400"/>
              <a:buFont typeface="Garamond"/>
              <a:buNone/>
            </a:pPr>
            <a:r>
              <a:rPr b="1" i="0" lang="en" sz="1400" u="none" cap="none" strike="noStrike">
                <a:latin typeface="Garamond"/>
                <a:ea typeface="Garamond"/>
                <a:cs typeface="Garamond"/>
                <a:sym typeface="Garamond"/>
              </a:rPr>
              <a:t>@radovankavicky, @PyDataBA, @GapDataInst</a:t>
            </a:r>
            <a:endParaRPr sz="1100"/>
          </a:p>
          <a:p>
            <a:pPr indent="-190500" lvl="1" marL="482600" marR="0" rtl="0" algn="l">
              <a:lnSpc>
                <a:spcPct val="100000"/>
              </a:lnSpc>
              <a:spcBef>
                <a:spcPts val="400"/>
              </a:spcBef>
              <a:spcAft>
                <a:spcPts val="0"/>
              </a:spcAft>
              <a:buClr>
                <a:srgbClr val="000000"/>
              </a:buClr>
              <a:buSzPts val="1600"/>
              <a:buFont typeface="Garamond"/>
              <a:buNone/>
            </a:pPr>
            <a:r>
              <a:rPr b="1" i="0" lang="en" sz="1600" u="none" cap="none" strike="noStrike">
                <a:latin typeface="Garamond"/>
                <a:ea typeface="Garamond"/>
                <a:cs typeface="Garamond"/>
                <a:sym typeface="Garamond"/>
              </a:rPr>
              <a:t> </a:t>
            </a:r>
            <a:endParaRPr sz="1100"/>
          </a:p>
        </p:txBody>
      </p:sp>
      <p:pic>
        <p:nvPicPr>
          <p:cNvPr id="415" name="Google Shape;415;p46"/>
          <p:cNvPicPr preferRelativeResize="0"/>
          <p:nvPr/>
        </p:nvPicPr>
        <p:blipFill rotWithShape="1">
          <a:blip r:embed="rId9">
            <a:alphaModFix/>
          </a:blip>
          <a:srcRect b="0" l="0" r="0" t="0"/>
          <a:stretch/>
        </p:blipFill>
        <p:spPr>
          <a:xfrm>
            <a:off x="251287" y="3489722"/>
            <a:ext cx="366808" cy="323850"/>
          </a:xfrm>
          <a:prstGeom prst="rect">
            <a:avLst/>
          </a:prstGeom>
          <a:noFill/>
          <a:ln>
            <a:noFill/>
          </a:ln>
        </p:spPr>
      </p:pic>
      <p:pic>
        <p:nvPicPr>
          <p:cNvPr id="416" name="Google Shape;416;p46"/>
          <p:cNvPicPr preferRelativeResize="0"/>
          <p:nvPr/>
        </p:nvPicPr>
        <p:blipFill rotWithShape="1">
          <a:blip r:embed="rId10">
            <a:alphaModFix/>
          </a:blip>
          <a:srcRect b="0" l="0" r="0" t="0"/>
          <a:stretch/>
        </p:blipFill>
        <p:spPr>
          <a:xfrm>
            <a:off x="251287" y="4030265"/>
            <a:ext cx="366808" cy="322659"/>
          </a:xfrm>
          <a:prstGeom prst="rect">
            <a:avLst/>
          </a:prstGeom>
          <a:noFill/>
          <a:ln>
            <a:noFill/>
          </a:ln>
        </p:spPr>
      </p:pic>
      <p:pic>
        <p:nvPicPr>
          <p:cNvPr id="417" name="Google Shape;417;p46"/>
          <p:cNvPicPr preferRelativeResize="0"/>
          <p:nvPr/>
        </p:nvPicPr>
        <p:blipFill rotWithShape="1">
          <a:blip r:embed="rId11">
            <a:alphaModFix/>
          </a:blip>
          <a:srcRect b="0" l="0" r="0" t="0"/>
          <a:stretch/>
        </p:blipFill>
        <p:spPr>
          <a:xfrm>
            <a:off x="251287" y="2193131"/>
            <a:ext cx="366808" cy="345281"/>
          </a:xfrm>
          <a:prstGeom prst="rect">
            <a:avLst/>
          </a:prstGeom>
          <a:noFill/>
          <a:ln>
            <a:noFill/>
          </a:ln>
        </p:spPr>
      </p:pic>
      <p:pic>
        <p:nvPicPr>
          <p:cNvPr id="418" name="Google Shape;418;p46"/>
          <p:cNvPicPr preferRelativeResize="0"/>
          <p:nvPr/>
        </p:nvPicPr>
        <p:blipFill rotWithShape="1">
          <a:blip r:embed="rId12">
            <a:alphaModFix/>
          </a:blip>
          <a:srcRect b="0" l="0" r="0" t="0"/>
          <a:stretch/>
        </p:blipFill>
        <p:spPr>
          <a:xfrm>
            <a:off x="251287" y="1653778"/>
            <a:ext cx="366808" cy="323850"/>
          </a:xfrm>
          <a:prstGeom prst="rect">
            <a:avLst/>
          </a:prstGeom>
          <a:noFill/>
          <a:ln>
            <a:noFill/>
          </a:ln>
        </p:spPr>
      </p:pic>
      <p:sp>
        <p:nvSpPr>
          <p:cNvPr id="419" name="Google Shape;419;p46"/>
          <p:cNvSpPr txBox="1"/>
          <p:nvPr/>
        </p:nvSpPr>
        <p:spPr>
          <a:xfrm>
            <a:off x="2439035" y="4516040"/>
            <a:ext cx="6706155" cy="5143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0"/>
              <a:buFont typeface="Garamond"/>
              <a:buNone/>
            </a:pPr>
            <a:r>
              <a:rPr b="1" i="0" lang="en" sz="2000" u="none">
                <a:solidFill>
                  <a:srgbClr val="FFFFFF"/>
                </a:solidFill>
                <a:latin typeface="Garamond"/>
                <a:ea typeface="Garamond"/>
                <a:cs typeface="Garamond"/>
                <a:sym typeface="Garamond"/>
              </a:rPr>
              <a:t>In case you have any question, feel free to ask.</a:t>
            </a:r>
            <a:endParaRPr sz="1100"/>
          </a:p>
        </p:txBody>
      </p:sp>
      <p:pic>
        <p:nvPicPr>
          <p:cNvPr id="420" name="Google Shape;420;p46"/>
          <p:cNvPicPr preferRelativeResize="0"/>
          <p:nvPr/>
        </p:nvPicPr>
        <p:blipFill rotWithShape="1">
          <a:blip r:embed="rId13">
            <a:alphaModFix/>
          </a:blip>
          <a:srcRect b="0" l="0" r="0" t="0"/>
          <a:stretch/>
        </p:blipFill>
        <p:spPr>
          <a:xfrm>
            <a:off x="5144840" y="138113"/>
            <a:ext cx="3855057" cy="1782365"/>
          </a:xfrm>
          <a:prstGeom prst="rect">
            <a:avLst/>
          </a:prstGeom>
          <a:noFill/>
          <a:ln>
            <a:noFill/>
          </a:ln>
        </p:spPr>
      </p:pic>
      <p:pic>
        <p:nvPicPr>
          <p:cNvPr id="421" name="Google Shape;421;p46"/>
          <p:cNvPicPr preferRelativeResize="0"/>
          <p:nvPr/>
        </p:nvPicPr>
        <p:blipFill rotWithShape="1">
          <a:blip r:embed="rId14">
            <a:alphaModFix/>
          </a:blip>
          <a:srcRect b="0" l="0" r="0" t="0"/>
          <a:stretch/>
        </p:blipFill>
        <p:spPr>
          <a:xfrm>
            <a:off x="5037656" y="2409825"/>
            <a:ext cx="1890713" cy="1924050"/>
          </a:xfrm>
          <a:prstGeom prst="rect">
            <a:avLst/>
          </a:prstGeom>
          <a:noFill/>
          <a:ln>
            <a:noFill/>
          </a:ln>
        </p:spPr>
      </p:pic>
      <p:pic>
        <p:nvPicPr>
          <p:cNvPr id="422" name="Google Shape;422;p46"/>
          <p:cNvPicPr preferRelativeResize="0"/>
          <p:nvPr/>
        </p:nvPicPr>
        <p:blipFill rotWithShape="1">
          <a:blip r:embed="rId15">
            <a:alphaModFix/>
          </a:blip>
          <a:srcRect b="0" l="0" r="0" t="0"/>
          <a:stretch/>
        </p:blipFill>
        <p:spPr>
          <a:xfrm>
            <a:off x="251287" y="2625328"/>
            <a:ext cx="366808" cy="296465"/>
          </a:xfrm>
          <a:prstGeom prst="rect">
            <a:avLst/>
          </a:prstGeom>
          <a:noFill/>
          <a:ln>
            <a:noFill/>
          </a:ln>
        </p:spPr>
      </p:pic>
      <p:pic>
        <p:nvPicPr>
          <p:cNvPr id="423" name="Google Shape;423;p46"/>
          <p:cNvPicPr preferRelativeResize="0"/>
          <p:nvPr/>
        </p:nvPicPr>
        <p:blipFill rotWithShape="1">
          <a:blip r:embed="rId16">
            <a:alphaModFix/>
          </a:blip>
          <a:srcRect b="0" l="0" r="0" t="0"/>
          <a:stretch/>
        </p:blipFill>
        <p:spPr>
          <a:xfrm>
            <a:off x="251287" y="3043834"/>
            <a:ext cx="366808" cy="323850"/>
          </a:xfrm>
          <a:prstGeom prst="rect">
            <a:avLst/>
          </a:prstGeom>
          <a:noFill/>
          <a:ln>
            <a:noFill/>
          </a:ln>
        </p:spPr>
      </p:pic>
      <p:pic>
        <p:nvPicPr>
          <p:cNvPr id="424" name="Google Shape;424;p46"/>
          <p:cNvPicPr preferRelativeResize="0"/>
          <p:nvPr/>
        </p:nvPicPr>
        <p:blipFill rotWithShape="1">
          <a:blip r:embed="rId17">
            <a:alphaModFix/>
          </a:blip>
          <a:srcRect b="0" l="0" r="0" t="0"/>
          <a:stretch/>
        </p:blipFill>
        <p:spPr>
          <a:xfrm>
            <a:off x="6996743" y="2400300"/>
            <a:ext cx="2143125" cy="1933575"/>
          </a:xfrm>
          <a:prstGeom prst="rect">
            <a:avLst/>
          </a:prstGeom>
          <a:noFill/>
          <a:ln>
            <a:noFill/>
          </a:ln>
        </p:spPr>
      </p:pic>
      <p:pic>
        <p:nvPicPr>
          <p:cNvPr id="425" name="Google Shape;425;p46"/>
          <p:cNvPicPr preferRelativeResize="0"/>
          <p:nvPr/>
        </p:nvPicPr>
        <p:blipFill rotWithShape="1">
          <a:blip r:embed="rId18">
            <a:alphaModFix/>
          </a:blip>
          <a:srcRect b="0" l="0" r="0" t="0"/>
          <a:stretch/>
        </p:blipFill>
        <p:spPr>
          <a:xfrm>
            <a:off x="5144840" y="1506140"/>
            <a:ext cx="1463659" cy="757237"/>
          </a:xfrm>
          <a:prstGeom prst="rect">
            <a:avLst/>
          </a:prstGeom>
          <a:noFill/>
          <a:ln>
            <a:noFill/>
          </a:ln>
        </p:spPr>
      </p:pic>
      <p:pic>
        <p:nvPicPr>
          <p:cNvPr id="426" name="Google Shape;426;p46"/>
          <p:cNvPicPr preferRelativeResize="0"/>
          <p:nvPr/>
        </p:nvPicPr>
        <p:blipFill rotWithShape="1">
          <a:blip r:embed="rId19">
            <a:alphaModFix/>
          </a:blip>
          <a:srcRect b="0" l="0" r="0" t="0"/>
          <a:stretch/>
        </p:blipFill>
        <p:spPr>
          <a:xfrm>
            <a:off x="7545765" y="1371600"/>
            <a:ext cx="959894" cy="907256"/>
          </a:xfrm>
          <a:prstGeom prst="rect">
            <a:avLst/>
          </a:prstGeom>
          <a:noFill/>
          <a:ln>
            <a:noFill/>
          </a:ln>
        </p:spPr>
      </p:pic>
      <p:sp>
        <p:nvSpPr>
          <p:cNvPr id="427" name="Google Shape;427;p46"/>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31" name="Shape 431"/>
        <p:cNvGrpSpPr/>
        <p:nvPr/>
      </p:nvGrpSpPr>
      <p:grpSpPr>
        <a:xfrm>
          <a:off x="0" y="0"/>
          <a:ext cx="0" cy="0"/>
          <a:chOff x="0" y="0"/>
          <a:chExt cx="0" cy="0"/>
        </a:xfrm>
      </p:grpSpPr>
      <p:sp>
        <p:nvSpPr>
          <p:cNvPr id="432" name="Google Shape;432;p47"/>
          <p:cNvSpPr txBox="1"/>
          <p:nvPr/>
        </p:nvSpPr>
        <p:spPr>
          <a:xfrm>
            <a:off x="613331" y="171450"/>
            <a:ext cx="8154333" cy="742950"/>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Oh, and one more thing… :)</a:t>
            </a:r>
            <a:endParaRPr sz="1100"/>
          </a:p>
        </p:txBody>
      </p:sp>
      <p:pic>
        <p:nvPicPr>
          <p:cNvPr id="433" name="Google Shape;433;p47"/>
          <p:cNvPicPr preferRelativeResize="0"/>
          <p:nvPr/>
        </p:nvPicPr>
        <p:blipFill rotWithShape="1">
          <a:blip r:embed="rId3">
            <a:alphaModFix/>
          </a:blip>
          <a:srcRect b="0" l="0" r="0" t="0"/>
          <a:stretch/>
        </p:blipFill>
        <p:spPr>
          <a:xfrm>
            <a:off x="-410872" y="1028700"/>
            <a:ext cx="5144840" cy="3017044"/>
          </a:xfrm>
          <a:prstGeom prst="rect">
            <a:avLst/>
          </a:prstGeom>
          <a:noFill/>
          <a:ln>
            <a:noFill/>
          </a:ln>
        </p:spPr>
      </p:pic>
      <p:sp>
        <p:nvSpPr>
          <p:cNvPr id="434" name="Google Shape;434;p47"/>
          <p:cNvSpPr txBox="1"/>
          <p:nvPr/>
        </p:nvSpPr>
        <p:spPr>
          <a:xfrm>
            <a:off x="4162318" y="754856"/>
            <a:ext cx="4823287" cy="3696890"/>
          </a:xfrm>
          <a:prstGeom prst="rect">
            <a:avLst/>
          </a:prstGeom>
          <a:noFill/>
          <a:ln>
            <a:noFill/>
          </a:ln>
        </p:spPr>
        <p:txBody>
          <a:bodyPr anchorCtr="0" anchor="t" bIns="35100" lIns="67500" spcFirstLastPara="1" rIns="67500" wrap="square" tIns="35100">
            <a:noAutofit/>
          </a:bodyPr>
          <a:lstStyle/>
          <a:p>
            <a:pPr indent="-203200" lvl="1" marL="469900" marR="0" rtl="0" algn="l">
              <a:lnSpc>
                <a:spcPct val="100000"/>
              </a:lnSpc>
              <a:spcBef>
                <a:spcPts val="0"/>
              </a:spcBef>
              <a:spcAft>
                <a:spcPts val="0"/>
              </a:spcAft>
              <a:buClr>
                <a:srgbClr val="023747"/>
              </a:buClr>
              <a:buSzPts val="1200"/>
              <a:buFont typeface="Noto Sans Symbols"/>
              <a:buChar char="🞑"/>
            </a:pPr>
            <a:r>
              <a:rPr b="1" i="0" lang="en" sz="1700" u="none" cap="none" strike="noStrike">
                <a:solidFill>
                  <a:srgbClr val="000000"/>
                </a:solidFill>
                <a:latin typeface="Garamond"/>
                <a:ea typeface="Garamond"/>
                <a:cs typeface="Garamond"/>
                <a:sym typeface="Garamond"/>
              </a:rPr>
              <a:t>Meetup.com</a:t>
            </a:r>
            <a:endParaRPr sz="1100"/>
          </a:p>
          <a:p>
            <a:pPr indent="0" lvl="0" marL="0" marR="0" rtl="0" algn="l">
              <a:lnSpc>
                <a:spcPct val="100000"/>
              </a:lnSpc>
              <a:spcBef>
                <a:spcPts val="400"/>
              </a:spcBef>
              <a:spcAft>
                <a:spcPts val="0"/>
              </a:spcAft>
              <a:buClr>
                <a:srgbClr val="CCCCFF"/>
              </a:buClr>
              <a:buSzPts val="1700"/>
              <a:buFont typeface="Twentieth Century"/>
              <a:buNone/>
            </a:pPr>
            <a:r>
              <a:rPr b="1" i="0" lang="en" sz="1700" u="sng">
                <a:solidFill>
                  <a:schemeClr val="hlink"/>
                </a:solidFill>
                <a:latin typeface="Twentieth Century"/>
                <a:ea typeface="Twentieth Century"/>
                <a:cs typeface="Twentieth Century"/>
                <a:sym typeface="Twentieth Century"/>
                <a:hlinkClick r:id="rId4"/>
              </a:rPr>
              <a:t>https://www.meetup.com/Julia-Users-Group-Slovakia/</a:t>
            </a:r>
            <a:endParaRPr sz="1100"/>
          </a:p>
          <a:p>
            <a:pPr indent="0" lvl="0" marL="0" marR="0" rtl="0" algn="l">
              <a:lnSpc>
                <a:spcPct val="100000"/>
              </a:lnSpc>
              <a:spcBef>
                <a:spcPts val="400"/>
              </a:spcBef>
              <a:spcAft>
                <a:spcPts val="0"/>
              </a:spcAft>
              <a:buClr>
                <a:srgbClr val="FFFFFF"/>
              </a:buClr>
              <a:buSzPts val="1700"/>
              <a:buFont typeface="Twentieth Century"/>
              <a:buNone/>
            </a:pPr>
            <a:r>
              <a:t/>
            </a:r>
            <a:endParaRPr b="1" i="0" sz="1700" u="none">
              <a:solidFill>
                <a:srgbClr val="000000"/>
              </a:solidFill>
              <a:latin typeface="Garamond"/>
              <a:ea typeface="Garamond"/>
              <a:cs typeface="Garamond"/>
              <a:sym typeface="Garamond"/>
            </a:endParaRPr>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00000"/>
                </a:solidFill>
                <a:latin typeface="Garamond"/>
                <a:ea typeface="Garamond"/>
                <a:cs typeface="Garamond"/>
                <a:sym typeface="Garamond"/>
              </a:rPr>
              <a:t>Facebook</a:t>
            </a:r>
            <a:endParaRPr sz="1100"/>
          </a:p>
          <a:p>
            <a:pPr indent="0" lvl="0" marL="0" marR="0" rtl="0" algn="l">
              <a:lnSpc>
                <a:spcPct val="100000"/>
              </a:lnSpc>
              <a:spcBef>
                <a:spcPts val="400"/>
              </a:spcBef>
              <a:spcAft>
                <a:spcPts val="0"/>
              </a:spcAft>
              <a:buClr>
                <a:srgbClr val="CCCCFF"/>
              </a:buClr>
              <a:buSzPts val="1700"/>
              <a:buFont typeface="Twentieth Century"/>
              <a:buNone/>
            </a:pPr>
            <a:r>
              <a:rPr b="1" i="0" lang="en" sz="1700" u="sng">
                <a:solidFill>
                  <a:schemeClr val="hlink"/>
                </a:solidFill>
                <a:latin typeface="Twentieth Century"/>
                <a:ea typeface="Twentieth Century"/>
                <a:cs typeface="Twentieth Century"/>
                <a:sym typeface="Twentieth Century"/>
                <a:hlinkClick r:id="rId5"/>
              </a:rPr>
              <a:t>https://www.facebook.com/groups/379292635993253/</a:t>
            </a:r>
            <a:endParaRPr sz="1100"/>
          </a:p>
          <a:p>
            <a:pPr indent="0" lvl="0" marL="0" marR="0" rtl="0" algn="l">
              <a:lnSpc>
                <a:spcPct val="100000"/>
              </a:lnSpc>
              <a:spcBef>
                <a:spcPts val="400"/>
              </a:spcBef>
              <a:spcAft>
                <a:spcPts val="0"/>
              </a:spcAft>
              <a:buClr>
                <a:srgbClr val="FFFFFF"/>
              </a:buClr>
              <a:buSzPts val="1700"/>
              <a:buFont typeface="Twentieth Century"/>
              <a:buNone/>
            </a:pPr>
            <a:r>
              <a:t/>
            </a:r>
            <a:endParaRPr b="1" i="0" sz="1700" u="none">
              <a:solidFill>
                <a:srgbClr val="000000"/>
              </a:solidFill>
              <a:latin typeface="Garamond"/>
              <a:ea typeface="Garamond"/>
              <a:cs typeface="Garamond"/>
              <a:sym typeface="Garamond"/>
            </a:endParaRPr>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Hashtag: #JUGSlovakia</a:t>
            </a:r>
            <a:endParaRPr sz="1100"/>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 </a:t>
            </a:r>
            <a:endParaRPr sz="1100"/>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More to come... soon. Stay tuned.</a:t>
            </a:r>
            <a:endParaRPr sz="1100"/>
          </a:p>
          <a:p>
            <a:pPr indent="0" lvl="0" marL="0" marR="0" rtl="0" algn="l">
              <a:lnSpc>
                <a:spcPct val="100000"/>
              </a:lnSpc>
              <a:spcBef>
                <a:spcPts val="0"/>
              </a:spcBef>
              <a:spcAft>
                <a:spcPts val="0"/>
              </a:spcAft>
              <a:buNone/>
            </a:pPr>
            <a:r>
              <a:t/>
            </a:r>
            <a:endParaRPr b="1" i="0" sz="1700" u="none">
              <a:solidFill>
                <a:srgbClr val="000000"/>
              </a:solidFill>
              <a:latin typeface="Garamond"/>
              <a:ea typeface="Garamond"/>
              <a:cs typeface="Garamond"/>
              <a:sym typeface="Garamond"/>
            </a:endParaRPr>
          </a:p>
        </p:txBody>
      </p:sp>
      <p:pic>
        <p:nvPicPr>
          <p:cNvPr id="435" name="Google Shape;435;p47"/>
          <p:cNvPicPr preferRelativeResize="0"/>
          <p:nvPr/>
        </p:nvPicPr>
        <p:blipFill rotWithShape="1">
          <a:blip r:embed="rId6">
            <a:alphaModFix/>
          </a:blip>
          <a:srcRect b="0" l="0" r="0" t="0"/>
          <a:stretch/>
        </p:blipFill>
        <p:spPr>
          <a:xfrm>
            <a:off x="-136950" y="0"/>
            <a:ext cx="9464533" cy="4516051"/>
          </a:xfrm>
          <a:prstGeom prst="rect">
            <a:avLst/>
          </a:prstGeom>
          <a:noFill/>
          <a:ln>
            <a:noFill/>
          </a:ln>
        </p:spPr>
      </p:pic>
      <p:sp>
        <p:nvSpPr>
          <p:cNvPr id="436" name="Google Shape;436;p47"/>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
        <p:nvSpPr>
          <p:cNvPr id="437" name="Google Shape;437;p4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1" name="Shape 441"/>
        <p:cNvGrpSpPr/>
        <p:nvPr/>
      </p:nvGrpSpPr>
      <p:grpSpPr>
        <a:xfrm>
          <a:off x="0" y="0"/>
          <a:ext cx="0" cy="0"/>
          <a:chOff x="0" y="0"/>
          <a:chExt cx="0" cy="0"/>
        </a:xfrm>
      </p:grpSpPr>
      <p:pic>
        <p:nvPicPr>
          <p:cNvPr descr="poll-type-id" id="442" name="Google Shape;442;p48">
            <a:hlinkClick r:id="rId3"/>
          </p:cNvPr>
          <p:cNvPicPr preferRelativeResize="0"/>
          <p:nvPr/>
        </p:nvPicPr>
        <p:blipFill>
          <a:blip r:embed="rId4">
            <a:alphaModFix/>
          </a:blip>
          <a:stretch>
            <a:fillRect/>
          </a:stretch>
        </p:blipFill>
        <p:spPr>
          <a:xfrm>
            <a:off x="508000" y="1659132"/>
            <a:ext cx="1828800" cy="1825235"/>
          </a:xfrm>
          <a:prstGeom prst="rect">
            <a:avLst/>
          </a:prstGeom>
          <a:noFill/>
          <a:ln>
            <a:noFill/>
          </a:ln>
        </p:spPr>
      </p:pic>
      <p:pic>
        <p:nvPicPr>
          <p:cNvPr descr="logo-id" id="443" name="Google Shape;443;p48">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444" name="Google Shape;444;p48"/>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5B5B5B"/>
                </a:solidFill>
                <a:latin typeface="Roboto"/>
                <a:ea typeface="Roboto"/>
                <a:cs typeface="Roboto"/>
                <a:sym typeface="Roboto"/>
              </a:rPr>
              <a:t>How would you rate this talk? (scale 1-10, 10/awesome, 5/meh, 1/worst talk ever, but "try again, fail again, fail better")</a:t>
            </a:r>
            <a:endParaRPr b="1" sz="2400">
              <a:solidFill>
                <a:srgbClr val="5B5B5B"/>
              </a:solidFill>
              <a:latin typeface="Roboto"/>
              <a:ea typeface="Roboto"/>
              <a:cs typeface="Roboto"/>
              <a:sym typeface="Roboto"/>
            </a:endParaRPr>
          </a:p>
        </p:txBody>
      </p:sp>
      <p:sp>
        <p:nvSpPr>
          <p:cNvPr descr="footer-id" id="445" name="Google Shape;445;p48"/>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46" name="Google Shape;446;p48"/>
          <p:cNvSpPr txBox="1"/>
          <p:nvPr/>
        </p:nvSpPr>
        <p:spPr>
          <a:xfrm>
            <a:off x="2439025" y="3788475"/>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7"/>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
        <p:nvSpPr>
          <p:cNvPr id="447" name="Google Shape;447;p48"/>
          <p:cNvSpPr txBox="1"/>
          <p:nvPr/>
        </p:nvSpPr>
        <p:spPr>
          <a:xfrm>
            <a:off x="0" y="46074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Garamond"/>
                <a:ea typeface="Garamond"/>
                <a:cs typeface="Garamond"/>
                <a:sym typeface="Garamond"/>
              </a:rPr>
              <a:t>#AIslovakIA @ sli.do</a:t>
            </a:r>
            <a:endParaRPr sz="1300">
              <a:solidFill>
                <a:schemeClr val="dk1"/>
              </a:solidFill>
            </a:endParaRPr>
          </a:p>
        </p:txBody>
      </p:sp>
      <p:sp>
        <p:nvSpPr>
          <p:cNvPr id="448" name="Google Shape;448;p4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52" name="Shape 452"/>
        <p:cNvGrpSpPr/>
        <p:nvPr/>
      </p:nvGrpSpPr>
      <p:grpSpPr>
        <a:xfrm>
          <a:off x="0" y="0"/>
          <a:ext cx="0" cy="0"/>
          <a:chOff x="0" y="0"/>
          <a:chExt cx="0" cy="0"/>
        </a:xfrm>
      </p:grpSpPr>
      <p:sp>
        <p:nvSpPr>
          <p:cNvPr id="453" name="Google Shape;453;p49"/>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(xAI) English Exam (translation/Slovak)</a:t>
            </a:r>
            <a:endParaRPr sz="2400">
              <a:latin typeface="Garamond"/>
              <a:ea typeface="Garamond"/>
              <a:cs typeface="Garamond"/>
              <a:sym typeface="Garamond"/>
            </a:endParaRPr>
          </a:p>
        </p:txBody>
      </p:sp>
      <p:sp>
        <p:nvSpPr>
          <p:cNvPr id="454" name="Google Shape;454;p49"/>
          <p:cNvSpPr txBox="1"/>
          <p:nvPr/>
        </p:nvSpPr>
        <p:spPr>
          <a:xfrm>
            <a:off x="5992625" y="84675"/>
            <a:ext cx="3152700" cy="4302300"/>
          </a:xfrm>
          <a:prstGeom prst="rect">
            <a:avLst/>
          </a:prstGeom>
          <a:noFill/>
          <a:ln>
            <a:noFill/>
          </a:ln>
        </p:spPr>
        <p:txBody>
          <a:bodyPr anchorCtr="0" anchor="t" bIns="35100" lIns="67500" spcFirstLastPara="1" rIns="67500" wrap="square" tIns="35100">
            <a:noAutofit/>
          </a:bodyPr>
          <a:lstStyle/>
          <a:p>
            <a:pPr indent="-323850" lvl="0" marL="457200" marR="0" rtl="0" algn="l">
              <a:lnSpc>
                <a:spcPct val="100000"/>
              </a:lnSpc>
              <a:spcBef>
                <a:spcPts val="0"/>
              </a:spcBef>
              <a:spcAft>
                <a:spcPts val="0"/>
              </a:spcAft>
              <a:buClr>
                <a:srgbClr val="023747"/>
              </a:buClr>
              <a:buSzPts val="1500"/>
              <a:buFont typeface="Garamond"/>
              <a:buChar char="●"/>
            </a:pPr>
            <a:r>
              <a:rPr b="1" lang="en" sz="1500">
                <a:solidFill>
                  <a:srgbClr val="023747"/>
                </a:solidFill>
                <a:latin typeface="Garamond"/>
                <a:ea typeface="Garamond"/>
                <a:cs typeface="Garamond"/>
                <a:sym typeface="Garamond"/>
              </a:rPr>
              <a:t>Thank you MIRRI/MIRDI &amp; AIslovakIA</a:t>
            </a:r>
            <a:endParaRPr b="1" sz="1500">
              <a:solidFill>
                <a:srgbClr val="023747"/>
              </a:solidFill>
              <a:latin typeface="Garamond"/>
              <a:ea typeface="Garamond"/>
              <a:cs typeface="Garamond"/>
              <a:sym typeface="Garamond"/>
            </a:endParaRPr>
          </a:p>
          <a:p>
            <a:pPr indent="-323850" lvl="0" marL="457200" marR="0" rtl="0" algn="l">
              <a:lnSpc>
                <a:spcPct val="100000"/>
              </a:lnSpc>
              <a:spcBef>
                <a:spcPts val="0"/>
              </a:spcBef>
              <a:spcAft>
                <a:spcPts val="0"/>
              </a:spcAft>
              <a:buClr>
                <a:srgbClr val="023747"/>
              </a:buClr>
              <a:buSzPts val="1500"/>
              <a:buFont typeface="Garamond"/>
              <a:buChar char="●"/>
            </a:pPr>
            <a:r>
              <a:rPr b="1" lang="en" sz="1500">
                <a:solidFill>
                  <a:srgbClr val="023747"/>
                </a:solidFill>
                <a:latin typeface="Garamond"/>
                <a:ea typeface="Garamond"/>
                <a:cs typeface="Garamond"/>
                <a:sym typeface="Garamond"/>
              </a:rPr>
              <a:t>(Viera Bor</a:t>
            </a:r>
            <a:r>
              <a:rPr b="1" lang="en" sz="1500">
                <a:latin typeface="Garamond"/>
                <a:ea typeface="Garamond"/>
                <a:cs typeface="Garamond"/>
                <a:sym typeface="Garamond"/>
              </a:rPr>
              <a:t>ðoy </a:t>
            </a:r>
            <a:endParaRPr b="1" sz="1500">
              <a:latin typeface="Garamond"/>
              <a:ea typeface="Garamond"/>
              <a:cs typeface="Garamond"/>
              <a:sym typeface="Garamond"/>
            </a:endParaRPr>
          </a:p>
          <a:p>
            <a:pPr indent="-323850" lvl="0" marL="457200" marR="0" rtl="0" algn="l">
              <a:lnSpc>
                <a:spcPct val="100000"/>
              </a:lnSpc>
              <a:spcBef>
                <a:spcPts val="0"/>
              </a:spcBef>
              <a:spcAft>
                <a:spcPts val="0"/>
              </a:spcAft>
              <a:buClr>
                <a:srgbClr val="023747"/>
              </a:buClr>
              <a:buSzPts val="1500"/>
              <a:buFont typeface="Garamond"/>
              <a:buChar char="●"/>
            </a:pPr>
            <a:r>
              <a:rPr b="1" lang="en" sz="1500">
                <a:latin typeface="Garamond"/>
                <a:ea typeface="Garamond"/>
                <a:cs typeface="Garamond"/>
                <a:sym typeface="Garamond"/>
              </a:rPr>
              <a:t>&amp; Nikola Dobrovská</a:t>
            </a:r>
            <a:r>
              <a:rPr b="1" lang="en" sz="1500">
                <a:solidFill>
                  <a:srgbClr val="023747"/>
                </a:solidFill>
                <a:latin typeface="Garamond"/>
                <a:ea typeface="Garamond"/>
                <a:cs typeface="Garamond"/>
                <a:sym typeface="Garamond"/>
              </a:rPr>
              <a:t>)!</a:t>
            </a:r>
            <a:endParaRPr b="1" sz="1500">
              <a:solidFill>
                <a:srgbClr val="023747"/>
              </a:solidFill>
              <a:latin typeface="Garamond"/>
              <a:ea typeface="Garamond"/>
              <a:cs typeface="Garamond"/>
              <a:sym typeface="Garamond"/>
            </a:endParaRPr>
          </a:p>
          <a:p>
            <a:pPr indent="-254000" lvl="0" marL="457200" marR="0" rtl="0" algn="l">
              <a:lnSpc>
                <a:spcPct val="100000"/>
              </a:lnSpc>
              <a:spcBef>
                <a:spcPts val="0"/>
              </a:spcBef>
              <a:spcAft>
                <a:spcPts val="0"/>
              </a:spcAft>
              <a:buClr>
                <a:srgbClr val="023747"/>
              </a:buClr>
              <a:buSzPts val="400"/>
              <a:buFont typeface="Garamond"/>
              <a:buChar char="●"/>
            </a:pPr>
            <a:r>
              <a:t/>
            </a:r>
            <a:endParaRPr b="1" sz="4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Source: </a:t>
            </a:r>
            <a:r>
              <a:rPr b="1" lang="en" sz="1300">
                <a:solidFill>
                  <a:srgbClr val="023747"/>
                </a:solidFill>
                <a:latin typeface="Garamond"/>
                <a:ea typeface="Garamond"/>
                <a:cs typeface="Garamond"/>
                <a:sym typeface="Garamond"/>
              </a:rPr>
              <a:t>http://www.bcs-sgai.org/ai2023/</a:t>
            </a:r>
            <a:endParaRPr b="1" sz="1300">
              <a:solidFill>
                <a:srgbClr val="023747"/>
              </a:solidFill>
              <a:latin typeface="Garamond"/>
              <a:ea typeface="Garamond"/>
              <a:cs typeface="Garamond"/>
              <a:sym typeface="Garamond"/>
            </a:endParaRPr>
          </a:p>
          <a:p>
            <a:pPr indent="0" lvl="0" marL="0" rtl="0" algn="l">
              <a:spcBef>
                <a:spcPts val="0"/>
              </a:spcBef>
              <a:spcAft>
                <a:spcPts val="0"/>
              </a:spcAft>
              <a:buNone/>
            </a:pPr>
            <a:r>
              <a:t/>
            </a:r>
            <a:endParaRPr/>
          </a:p>
          <a:p>
            <a:pPr indent="0" lvl="0" marL="457200" rtl="0" algn="l">
              <a:spcBef>
                <a:spcPts val="0"/>
              </a:spcBef>
              <a:spcAft>
                <a:spcPts val="0"/>
              </a:spcAft>
              <a:buNone/>
            </a:pPr>
            <a:r>
              <a:rPr b="1" lang="en">
                <a:latin typeface="Garamond"/>
                <a:ea typeface="Garamond"/>
                <a:cs typeface="Garamond"/>
                <a:sym typeface="Garamond"/>
              </a:rPr>
              <a:t>AI-2023 Forty-third SGAI International Conference on Artificial Intelligence</a:t>
            </a:r>
            <a:endParaRPr b="1">
              <a:latin typeface="Garamond"/>
              <a:ea typeface="Garamond"/>
              <a:cs typeface="Garamond"/>
              <a:sym typeface="Garamond"/>
            </a:endParaRPr>
          </a:p>
          <a:p>
            <a:pPr indent="-317500" lvl="0" marL="457200" rtl="0" algn="l">
              <a:spcBef>
                <a:spcPts val="0"/>
              </a:spcBef>
              <a:spcAft>
                <a:spcPts val="0"/>
              </a:spcAft>
              <a:buSzPts val="1400"/>
              <a:buFont typeface="Garamond"/>
              <a:buChar char="●"/>
            </a:pPr>
            <a:r>
              <a:rPr b="1" lang="en">
                <a:latin typeface="Garamond"/>
                <a:ea typeface="Garamond"/>
                <a:cs typeface="Garamond"/>
                <a:sym typeface="Garamond"/>
              </a:rPr>
              <a:t>CAMBRIDGE, ENGLAND 12-14 DECEMBER 2023</a:t>
            </a:r>
            <a:endParaRPr b="1">
              <a:latin typeface="Garamond"/>
              <a:ea typeface="Garamond"/>
              <a:cs typeface="Garamond"/>
              <a:sym typeface="Garamond"/>
            </a:endParaRPr>
          </a:p>
          <a:p>
            <a:pPr indent="-241300" lvl="0" marL="457200" rtl="0" algn="l">
              <a:spcBef>
                <a:spcPts val="0"/>
              </a:spcBef>
              <a:spcAft>
                <a:spcPts val="0"/>
              </a:spcAft>
              <a:buSzPts val="200"/>
              <a:buFont typeface="Garamond"/>
              <a:buChar char="●"/>
            </a:pPr>
            <a:r>
              <a:t/>
            </a:r>
            <a:endParaRPr b="1" sz="200">
              <a:latin typeface="Garamond"/>
              <a:ea typeface="Garamond"/>
              <a:cs typeface="Garamond"/>
              <a:sym typeface="Garamond"/>
            </a:endParaRPr>
          </a:p>
          <a:p>
            <a:pPr indent="0" lvl="0" marL="457200" rtl="0" algn="l">
              <a:spcBef>
                <a:spcPts val="0"/>
              </a:spcBef>
              <a:spcAft>
                <a:spcPts val="0"/>
              </a:spcAft>
              <a:buNone/>
            </a:pPr>
            <a:r>
              <a:t/>
            </a:r>
            <a:endParaRPr b="1" sz="100">
              <a:latin typeface="Garamond"/>
              <a:ea typeface="Garamond"/>
              <a:cs typeface="Garamond"/>
              <a:sym typeface="Garamond"/>
            </a:endParaRPr>
          </a:p>
          <a:p>
            <a:pPr indent="0" lvl="0" marL="457200" rtl="0" algn="l">
              <a:spcBef>
                <a:spcPts val="0"/>
              </a:spcBef>
              <a:spcAft>
                <a:spcPts val="0"/>
              </a:spcAft>
              <a:buNone/>
            </a:pPr>
            <a:r>
              <a:rPr b="1" lang="en">
                <a:latin typeface="Garamond"/>
                <a:ea typeface="Garamond"/>
                <a:cs typeface="Garamond"/>
                <a:sym typeface="Garamond"/>
              </a:rPr>
              <a:t>AI-2023 is the 43-rd Annual International Conference of the British Computer Society's Specialist Group on Artificial Intelligence (SGAI)</a:t>
            </a:r>
            <a:endParaRPr b="1">
              <a:latin typeface="Garamond"/>
              <a:ea typeface="Garamond"/>
              <a:cs typeface="Garamond"/>
              <a:sym typeface="Garamond"/>
            </a:endParaRPr>
          </a:p>
          <a:p>
            <a:pPr indent="0" lvl="0" marL="457200" rtl="0" algn="l">
              <a:spcBef>
                <a:spcPts val="0"/>
              </a:spcBef>
              <a:spcAft>
                <a:spcPts val="0"/>
              </a:spcAft>
              <a:buNone/>
            </a:pPr>
            <a:r>
              <a:t/>
            </a:r>
            <a:endParaRPr b="1" sz="100">
              <a:latin typeface="Garamond"/>
              <a:ea typeface="Garamond"/>
              <a:cs typeface="Garamond"/>
              <a:sym typeface="Garamond"/>
            </a:endParaRPr>
          </a:p>
          <a:p>
            <a:pPr indent="0" lvl="0" marL="457200" rtl="0" algn="l">
              <a:spcBef>
                <a:spcPts val="0"/>
              </a:spcBef>
              <a:spcAft>
                <a:spcPts val="0"/>
              </a:spcAft>
              <a:buNone/>
            </a:pPr>
            <a:r>
              <a:rPr b="1" lang="en">
                <a:latin typeface="Garamond"/>
                <a:ea typeface="Garamond"/>
                <a:cs typeface="Garamond"/>
                <a:sym typeface="Garamond"/>
              </a:rPr>
              <a:t>Alan Turing studied (math, 1931, Cambridge)</a:t>
            </a:r>
            <a:endParaRPr b="1">
              <a:solidFill>
                <a:srgbClr val="023747"/>
              </a:solidFill>
              <a:latin typeface="Garamond"/>
              <a:ea typeface="Garamond"/>
              <a:cs typeface="Garamond"/>
              <a:sym typeface="Garamond"/>
            </a:endParaRPr>
          </a:p>
        </p:txBody>
      </p:sp>
      <p:sp>
        <p:nvSpPr>
          <p:cNvPr id="455" name="Google Shape;455;p49"/>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456" name="Google Shape;456;p49"/>
          <p:cNvPicPr preferRelativeResize="0"/>
          <p:nvPr/>
        </p:nvPicPr>
        <p:blipFill rotWithShape="1">
          <a:blip r:embed="rId3">
            <a:alphaModFix/>
          </a:blip>
          <a:srcRect b="485" l="0" r="0" t="485"/>
          <a:stretch/>
        </p:blipFill>
        <p:spPr>
          <a:xfrm>
            <a:off x="0" y="0"/>
            <a:ext cx="6449884" cy="4516051"/>
          </a:xfrm>
          <a:prstGeom prst="rect">
            <a:avLst/>
          </a:prstGeom>
          <a:noFill/>
          <a:ln>
            <a:noFill/>
          </a:ln>
        </p:spPr>
      </p:pic>
      <p:sp>
        <p:nvSpPr>
          <p:cNvPr id="457" name="Google Shape;457;p4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
        <p:nvSpPr>
          <p:cNvPr id="458" name="Google Shape;458;p49"/>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62" name="Shape 462"/>
        <p:cNvGrpSpPr/>
        <p:nvPr/>
      </p:nvGrpSpPr>
      <p:grpSpPr>
        <a:xfrm>
          <a:off x="0" y="0"/>
          <a:ext cx="0" cy="0"/>
          <a:chOff x="0" y="0"/>
          <a:chExt cx="0" cy="0"/>
        </a:xfrm>
      </p:grpSpPr>
      <p:sp>
        <p:nvSpPr>
          <p:cNvPr id="463" name="Google Shape;463;p50"/>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(xAI) English Exam (translation/Slovak)</a:t>
            </a:r>
            <a:endParaRPr sz="2400">
              <a:latin typeface="Garamond"/>
              <a:ea typeface="Garamond"/>
              <a:cs typeface="Garamond"/>
              <a:sym typeface="Garamond"/>
            </a:endParaRPr>
          </a:p>
        </p:txBody>
      </p:sp>
      <p:sp>
        <p:nvSpPr>
          <p:cNvPr id="464" name="Google Shape;464;p50"/>
          <p:cNvSpPr txBox="1"/>
          <p:nvPr/>
        </p:nvSpPr>
        <p:spPr>
          <a:xfrm>
            <a:off x="5992625" y="84675"/>
            <a:ext cx="3048300" cy="43023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Source: Jana Novohradská, MIRRI/MIRDI</a:t>
            </a:r>
            <a:endParaRPr b="1" sz="1600">
              <a:solidFill>
                <a:srgbClr val="023747"/>
              </a:solidFill>
              <a:latin typeface="Garamond"/>
              <a:ea typeface="Garamond"/>
              <a:cs typeface="Garamond"/>
              <a:sym typeface="Garamond"/>
            </a:endParaRPr>
          </a:p>
          <a:p>
            <a:pPr indent="0" lvl="0" marL="0" rtl="0" algn="l">
              <a:spcBef>
                <a:spcPts val="0"/>
              </a:spcBef>
              <a:spcAft>
                <a:spcPts val="0"/>
              </a:spcAft>
              <a:buNone/>
            </a:pPr>
            <a:r>
              <a:t/>
            </a:r>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AI-2023 Forty-third SGAI International Conference on Artificial Intelligence</a:t>
            </a:r>
            <a:endParaRPr b="1" sz="1500">
              <a:latin typeface="Garamond"/>
              <a:ea typeface="Garamond"/>
              <a:cs typeface="Garamond"/>
              <a:sym typeface="Garamond"/>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CAMBRIDGE, ENGLAND 12-14 DECEMBER 2023</a:t>
            </a:r>
            <a:endParaRPr b="1" sz="1500">
              <a:latin typeface="Garamond"/>
              <a:ea typeface="Garamond"/>
              <a:cs typeface="Garamond"/>
              <a:sym typeface="Garamond"/>
            </a:endParaRPr>
          </a:p>
          <a:p>
            <a:pPr indent="0" lvl="0" marL="457200" rtl="0" algn="l">
              <a:spcBef>
                <a:spcPts val="0"/>
              </a:spcBef>
              <a:spcAft>
                <a:spcPts val="0"/>
              </a:spcAft>
              <a:buNone/>
            </a:pPr>
            <a:r>
              <a:t/>
            </a:r>
            <a:endParaRPr b="1" sz="1600">
              <a:latin typeface="Garamond"/>
              <a:ea typeface="Garamond"/>
              <a:cs typeface="Garamond"/>
              <a:sym typeface="Garamond"/>
            </a:endParaRPr>
          </a:p>
          <a:p>
            <a:pPr indent="0" lvl="0" marL="457200" rtl="0" algn="l">
              <a:spcBef>
                <a:spcPts val="0"/>
              </a:spcBef>
              <a:spcAft>
                <a:spcPts val="0"/>
              </a:spcAft>
              <a:buNone/>
            </a:pPr>
            <a:r>
              <a:rPr b="1" lang="en" sz="1500">
                <a:latin typeface="Garamond"/>
                <a:ea typeface="Garamond"/>
                <a:cs typeface="Garamond"/>
                <a:sym typeface="Garamond"/>
              </a:rPr>
              <a:t>AI-2023 is the 43-rd Annual International Conference of the British Computer Society's Specialist Group on Artificial Intelligence (SGAI)</a:t>
            </a:r>
            <a:endParaRPr b="1" sz="1500">
              <a:latin typeface="Garamond"/>
              <a:ea typeface="Garamond"/>
              <a:cs typeface="Garamond"/>
              <a:sym typeface="Garamond"/>
            </a:endParaRPr>
          </a:p>
          <a:p>
            <a:pPr indent="0" lvl="0" marL="457200" rtl="0" algn="l">
              <a:spcBef>
                <a:spcPts val="0"/>
              </a:spcBef>
              <a:spcAft>
                <a:spcPts val="0"/>
              </a:spcAft>
              <a:buNone/>
            </a:pPr>
            <a:r>
              <a:t/>
            </a:r>
            <a:endParaRPr b="1" sz="1600">
              <a:latin typeface="Garamond"/>
              <a:ea typeface="Garamond"/>
              <a:cs typeface="Garamond"/>
              <a:sym typeface="Garamond"/>
            </a:endParaRPr>
          </a:p>
          <a:p>
            <a:pPr indent="0" lvl="0" marL="457200" rtl="0" algn="l">
              <a:spcBef>
                <a:spcPts val="0"/>
              </a:spcBef>
              <a:spcAft>
                <a:spcPts val="0"/>
              </a:spcAft>
              <a:buClr>
                <a:schemeClr val="dk1"/>
              </a:buClr>
              <a:buSzPts val="1100"/>
              <a:buFont typeface="Arial"/>
              <a:buNone/>
            </a:pPr>
            <a:r>
              <a:rPr b="1" lang="en">
                <a:solidFill>
                  <a:schemeClr val="dk1"/>
                </a:solidFill>
                <a:latin typeface="Garamond"/>
                <a:ea typeface="Garamond"/>
                <a:cs typeface="Garamond"/>
                <a:sym typeface="Garamond"/>
              </a:rPr>
              <a:t>Alan Turing studied (math, 1931, Cambridge), Stephen Hawking lived few meters from Peterhouse College</a:t>
            </a:r>
            <a:endParaRPr b="1" sz="1600">
              <a:solidFill>
                <a:srgbClr val="023747"/>
              </a:solidFill>
              <a:latin typeface="Garamond"/>
              <a:ea typeface="Garamond"/>
              <a:cs typeface="Garamond"/>
              <a:sym typeface="Garamond"/>
            </a:endParaRPr>
          </a:p>
        </p:txBody>
      </p:sp>
      <p:sp>
        <p:nvSpPr>
          <p:cNvPr id="465" name="Google Shape;465;p50"/>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466" name="Google Shape;466;p50"/>
          <p:cNvPicPr preferRelativeResize="0"/>
          <p:nvPr/>
        </p:nvPicPr>
        <p:blipFill rotWithShape="1">
          <a:blip r:embed="rId3">
            <a:alphaModFix/>
          </a:blip>
          <a:srcRect b="3323" l="0" r="0" t="3323"/>
          <a:stretch/>
        </p:blipFill>
        <p:spPr>
          <a:xfrm>
            <a:off x="0" y="0"/>
            <a:ext cx="6449876" cy="4516050"/>
          </a:xfrm>
          <a:prstGeom prst="rect">
            <a:avLst/>
          </a:prstGeom>
          <a:noFill/>
          <a:ln>
            <a:noFill/>
          </a:ln>
        </p:spPr>
      </p:pic>
      <p:sp>
        <p:nvSpPr>
          <p:cNvPr id="467" name="Google Shape;467;p5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
        <p:nvSpPr>
          <p:cNvPr id="468" name="Google Shape;468;p50"/>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72" name="Shape 472"/>
        <p:cNvGrpSpPr/>
        <p:nvPr/>
      </p:nvGrpSpPr>
      <p:grpSpPr>
        <a:xfrm>
          <a:off x="0" y="0"/>
          <a:ext cx="0" cy="0"/>
          <a:chOff x="0" y="0"/>
          <a:chExt cx="0" cy="0"/>
        </a:xfrm>
      </p:grpSpPr>
      <p:sp>
        <p:nvSpPr>
          <p:cNvPr id="473" name="Google Shape;473;p51"/>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(xAI) English Exam (translation/Slovak)</a:t>
            </a:r>
            <a:endParaRPr sz="2400">
              <a:latin typeface="Garamond"/>
              <a:ea typeface="Garamond"/>
              <a:cs typeface="Garamond"/>
              <a:sym typeface="Garamond"/>
            </a:endParaRPr>
          </a:p>
        </p:txBody>
      </p:sp>
      <p:sp>
        <p:nvSpPr>
          <p:cNvPr id="474" name="Google Shape;474;p51"/>
          <p:cNvSpPr txBox="1"/>
          <p:nvPr/>
        </p:nvSpPr>
        <p:spPr>
          <a:xfrm>
            <a:off x="5875650" y="0"/>
            <a:ext cx="3478200" cy="43023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One more thing…</a:t>
            </a:r>
            <a:r>
              <a:rPr b="1" lang="en" sz="1600">
                <a:solidFill>
                  <a:srgbClr val="023747"/>
                </a:solidFill>
                <a:latin typeface="Garamond"/>
                <a:ea typeface="Garamond"/>
                <a:cs typeface="Garamond"/>
                <a:sym typeface="Garamond"/>
              </a:rPr>
              <a:t> </a:t>
            </a:r>
            <a:r>
              <a:rPr lang="en" sz="1300">
                <a:solidFill>
                  <a:schemeClr val="dk1"/>
                </a:solidFill>
                <a:uFill>
                  <a:noFill/>
                </a:uFill>
                <a:latin typeface="Garamond"/>
                <a:ea typeface="Garamond"/>
                <a:cs typeface="Garamond"/>
                <a:sym typeface="Garamond"/>
                <a:hlinkClick r:id="rId3">
                  <a:extLst>
                    <a:ext uri="{A12FA001-AC4F-418D-AE19-62706E023703}">
                      <ahyp:hlinkClr val="tx"/>
                    </a:ext>
                  </a:extLst>
                </a:hlinkClick>
              </a:rPr>
              <a:t>Global AI Show: The World's Premier AI &amp; ML Event</a:t>
            </a:r>
            <a:r>
              <a:rPr b="1" lang="en" sz="1600">
                <a:solidFill>
                  <a:schemeClr val="dk1"/>
                </a:solidFill>
                <a:latin typeface="Garamond"/>
                <a:ea typeface="Garamond"/>
                <a:cs typeface="Garamond"/>
                <a:sym typeface="Garamond"/>
              </a:rPr>
              <a:t> </a:t>
            </a:r>
            <a:r>
              <a:rPr b="1" lang="en" u="sng">
                <a:solidFill>
                  <a:schemeClr val="dk1"/>
                </a:solidFill>
                <a:latin typeface="Garamond"/>
                <a:ea typeface="Garamond"/>
                <a:cs typeface="Garamond"/>
                <a:sym typeface="Garamond"/>
                <a:hlinkClick r:id="rId4">
                  <a:extLst>
                    <a:ext uri="{A12FA001-AC4F-418D-AE19-62706E023703}">
                      <ahyp:hlinkClr val="tx"/>
                    </a:ext>
                  </a:extLst>
                </a:hlinkClick>
              </a:rPr>
              <a:t>https://www.globalaishow.com/</a:t>
            </a:r>
            <a:endParaRPr b="1">
              <a:solidFill>
                <a:schemeClr val="dk1"/>
              </a:solidFill>
              <a:latin typeface="Garamond"/>
              <a:ea typeface="Garamond"/>
              <a:cs typeface="Garamond"/>
              <a:sym typeface="Garamond"/>
            </a:endParaRPr>
          </a:p>
          <a:p>
            <a:pPr indent="-317500" lvl="0" marL="457200" rtl="0" algn="l">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10000+ attendees</a:t>
            </a:r>
            <a:r>
              <a:rPr lang="en" sz="1300">
                <a:solidFill>
                  <a:schemeClr val="dk1"/>
                </a:solidFill>
                <a:latin typeface="Garamond"/>
                <a:ea typeface="Garamond"/>
                <a:cs typeface="Garamond"/>
                <a:sym typeface="Garamond"/>
              </a:rPr>
              <a:t>, </a:t>
            </a:r>
            <a:r>
              <a:rPr b="1" lang="en" sz="1300">
                <a:solidFill>
                  <a:schemeClr val="dk1"/>
                </a:solidFill>
                <a:latin typeface="Garamond"/>
                <a:ea typeface="Garamond"/>
                <a:cs typeface="Garamond"/>
                <a:sym typeface="Garamond"/>
              </a:rPr>
              <a:t>3000+ companies</a:t>
            </a:r>
            <a:endParaRPr b="1">
              <a:solidFill>
                <a:schemeClr val="dk1"/>
              </a:solidFill>
              <a:latin typeface="Garamond"/>
              <a:ea typeface="Garamond"/>
              <a:cs typeface="Garamond"/>
              <a:sym typeface="Garamond"/>
            </a:endParaRPr>
          </a:p>
          <a:p>
            <a:pPr indent="-336550" lvl="0" marL="457200" marR="0" rtl="0" algn="l">
              <a:lnSpc>
                <a:spcPct val="100000"/>
              </a:lnSpc>
              <a:spcBef>
                <a:spcPts val="0"/>
              </a:spcBef>
              <a:spcAft>
                <a:spcPts val="0"/>
              </a:spcAft>
              <a:buClr>
                <a:schemeClr val="dk1"/>
              </a:buClr>
              <a:buSzPts val="1700"/>
              <a:buFont typeface="Garamond"/>
              <a:buChar char="●"/>
            </a:pPr>
            <a:r>
              <a:t/>
            </a:r>
            <a:endParaRPr b="1" sz="1700">
              <a:solidFill>
                <a:schemeClr val="dk1"/>
              </a:solidFill>
              <a:latin typeface="Garamond"/>
              <a:ea typeface="Garamond"/>
              <a:cs typeface="Garamond"/>
              <a:sym typeface="Garamond"/>
            </a:endParaRPr>
          </a:p>
          <a:p>
            <a:pPr indent="0" lvl="0" marL="0" rtl="0" algn="l">
              <a:spcBef>
                <a:spcPts val="0"/>
              </a:spcBef>
              <a:spcAft>
                <a:spcPts val="0"/>
              </a:spcAft>
              <a:buNone/>
            </a:pPr>
            <a:r>
              <a:t/>
            </a:r>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AI-2023 Forty-third SGAI International Conference on Artificial Intelligence</a:t>
            </a:r>
            <a:endParaRPr b="1" sz="1500">
              <a:latin typeface="Garamond"/>
              <a:ea typeface="Garamond"/>
              <a:cs typeface="Garamond"/>
              <a:sym typeface="Garamond"/>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CAMBRIDGE, ENGLAND 12-14 DECEMBER 2023</a:t>
            </a:r>
            <a:endParaRPr b="1" sz="1500">
              <a:latin typeface="Garamond"/>
              <a:ea typeface="Garamond"/>
              <a:cs typeface="Garamond"/>
              <a:sym typeface="Garamond"/>
            </a:endParaRPr>
          </a:p>
          <a:p>
            <a:pPr indent="0" lvl="0" marL="457200" rtl="0" algn="l">
              <a:spcBef>
                <a:spcPts val="0"/>
              </a:spcBef>
              <a:spcAft>
                <a:spcPts val="0"/>
              </a:spcAft>
              <a:buNone/>
            </a:pPr>
            <a:r>
              <a:t/>
            </a:r>
            <a:endParaRPr b="1" sz="1600">
              <a:latin typeface="Garamond"/>
              <a:ea typeface="Garamond"/>
              <a:cs typeface="Garamond"/>
              <a:sym typeface="Garamond"/>
            </a:endParaRPr>
          </a:p>
          <a:p>
            <a:pPr indent="0" lvl="0" marL="457200" rtl="0" algn="l">
              <a:spcBef>
                <a:spcPts val="0"/>
              </a:spcBef>
              <a:spcAft>
                <a:spcPts val="0"/>
              </a:spcAft>
              <a:buNone/>
            </a:pPr>
            <a:r>
              <a:rPr b="1" lang="en" sz="1500">
                <a:latin typeface="Garamond"/>
                <a:ea typeface="Garamond"/>
                <a:cs typeface="Garamond"/>
                <a:sym typeface="Garamond"/>
              </a:rPr>
              <a:t>AI-2023 is the 43-rd Annual International Conference of the British Computer Society's Specialist Group on Artificial Intelligence (SGAI)</a:t>
            </a:r>
            <a:endParaRPr b="1" sz="1600">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t/>
            </a:r>
            <a:endParaRPr b="1" sz="1600">
              <a:solidFill>
                <a:srgbClr val="023747"/>
              </a:solidFill>
              <a:latin typeface="Garamond"/>
              <a:ea typeface="Garamond"/>
              <a:cs typeface="Garamond"/>
              <a:sym typeface="Garamond"/>
            </a:endParaRPr>
          </a:p>
        </p:txBody>
      </p:sp>
      <p:sp>
        <p:nvSpPr>
          <p:cNvPr id="475" name="Google Shape;475;p51"/>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476" name="Google Shape;476;p51"/>
          <p:cNvPicPr preferRelativeResize="0"/>
          <p:nvPr/>
        </p:nvPicPr>
        <p:blipFill>
          <a:blip r:embed="rId5">
            <a:alphaModFix/>
          </a:blip>
          <a:stretch>
            <a:fillRect/>
          </a:stretch>
        </p:blipFill>
        <p:spPr>
          <a:xfrm>
            <a:off x="-25" y="0"/>
            <a:ext cx="6354699" cy="4516050"/>
          </a:xfrm>
          <a:prstGeom prst="rect">
            <a:avLst/>
          </a:prstGeom>
          <a:noFill/>
          <a:ln>
            <a:noFill/>
          </a:ln>
        </p:spPr>
      </p:pic>
      <p:sp>
        <p:nvSpPr>
          <p:cNvPr id="477" name="Google Shape;477;p5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
        <p:nvSpPr>
          <p:cNvPr id="478" name="Google Shape;478;p51"/>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
        <p:nvSpPr>
          <p:cNvPr id="479" name="Google Shape;479;p51"/>
          <p:cNvSpPr txBox="1"/>
          <p:nvPr/>
        </p:nvSpPr>
        <p:spPr>
          <a:xfrm>
            <a:off x="6592650" y="1725150"/>
            <a:ext cx="2168400" cy="12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rgbClr val="023747"/>
              </a:solidFill>
              <a:latin typeface="Twentieth Century"/>
              <a:ea typeface="Twentieth Century"/>
              <a:cs typeface="Twentieth Century"/>
              <a:sym typeface="Twentieth Century"/>
            </a:endParaRPr>
          </a:p>
        </p:txBody>
      </p:sp>
      <p:pic>
        <p:nvPicPr>
          <p:cNvPr id="480" name="Google Shape;480;p51"/>
          <p:cNvPicPr preferRelativeResize="0"/>
          <p:nvPr/>
        </p:nvPicPr>
        <p:blipFill>
          <a:blip r:embed="rId6">
            <a:alphaModFix/>
          </a:blip>
          <a:stretch>
            <a:fillRect/>
          </a:stretch>
        </p:blipFill>
        <p:spPr>
          <a:xfrm>
            <a:off x="6354675" y="975819"/>
            <a:ext cx="2790549" cy="35704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4" name="Shape 484"/>
        <p:cNvGrpSpPr/>
        <p:nvPr/>
      </p:nvGrpSpPr>
      <p:grpSpPr>
        <a:xfrm>
          <a:off x="0" y="0"/>
          <a:ext cx="0" cy="0"/>
          <a:chOff x="0" y="0"/>
          <a:chExt cx="0" cy="0"/>
        </a:xfrm>
      </p:grpSpPr>
      <p:pic>
        <p:nvPicPr>
          <p:cNvPr descr="logo-id" id="485" name="Google Shape;485;p52">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486" name="Google Shape;486;p52"/>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Audience Q&amp;A Session</a:t>
            </a:r>
            <a:endParaRPr b="1" sz="3600">
              <a:solidFill>
                <a:srgbClr val="5B5B5B"/>
              </a:solidFill>
              <a:latin typeface="Roboto"/>
              <a:ea typeface="Roboto"/>
              <a:cs typeface="Roboto"/>
              <a:sym typeface="Roboto"/>
            </a:endParaRPr>
          </a:p>
        </p:txBody>
      </p:sp>
      <p:sp>
        <p:nvSpPr>
          <p:cNvPr descr="footer-id" id="487" name="Google Shape;487;p52"/>
          <p:cNvSpPr txBox="1"/>
          <p:nvPr/>
        </p:nvSpPr>
        <p:spPr>
          <a:xfrm>
            <a:off x="2439025" y="3484375"/>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audience questions on this slide.</a:t>
            </a:r>
            <a:endParaRPr>
              <a:solidFill>
                <a:srgbClr val="5B5B5B"/>
              </a:solidFill>
              <a:latin typeface="Roboto"/>
              <a:ea typeface="Roboto"/>
              <a:cs typeface="Roboto"/>
              <a:sym typeface="Roboto"/>
            </a:endParaRPr>
          </a:p>
        </p:txBody>
      </p:sp>
      <p:sp>
        <p:nvSpPr>
          <p:cNvPr id="488" name="Google Shape;488;p5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
        <p:nvSpPr>
          <p:cNvPr id="489" name="Google Shape;489;p52"/>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pic>
        <p:nvPicPr>
          <p:cNvPr descr="poll-type-id" id="490" name="Google Shape;490;p52">
            <a:hlinkClick r:id="rId5"/>
          </p:cNvPr>
          <p:cNvPicPr preferRelativeResize="0"/>
          <p:nvPr/>
        </p:nvPicPr>
        <p:blipFill>
          <a:blip r:embed="rId6">
            <a:alphaModFix/>
          </a:blip>
          <a:stretch>
            <a:fillRect/>
          </a:stretch>
        </p:blipFill>
        <p:spPr>
          <a:xfrm>
            <a:off x="508000" y="1659132"/>
            <a:ext cx="1828800" cy="182523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 name="Shape 96"/>
        <p:cNvGrpSpPr/>
        <p:nvPr/>
      </p:nvGrpSpPr>
      <p:grpSpPr>
        <a:xfrm>
          <a:off x="0" y="0"/>
          <a:ext cx="0" cy="0"/>
          <a:chOff x="0" y="0"/>
          <a:chExt cx="0" cy="0"/>
        </a:xfrm>
      </p:grpSpPr>
      <p:pic>
        <p:nvPicPr>
          <p:cNvPr descr="logo-id" id="97" name="Google Shape;97;p18">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98" name="Google Shape;98;p18"/>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Which programming language do you prefer for AI? (Python, C, Scala, R, Julia, MATLAB, whatever)</a:t>
            </a:r>
            <a:endParaRPr b="1" sz="3600">
              <a:solidFill>
                <a:srgbClr val="5B5B5B"/>
              </a:solidFill>
              <a:latin typeface="Roboto"/>
              <a:ea typeface="Roboto"/>
              <a:cs typeface="Roboto"/>
              <a:sym typeface="Roboto"/>
            </a:endParaRPr>
          </a:p>
        </p:txBody>
      </p:sp>
      <p:sp>
        <p:nvSpPr>
          <p:cNvPr descr="footer-id" id="99" name="Google Shape;99;p18"/>
          <p:cNvSpPr txBox="1"/>
          <p:nvPr/>
        </p:nvSpPr>
        <p:spPr>
          <a:xfrm>
            <a:off x="2463900" y="3822675"/>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sp>
        <p:nvSpPr>
          <p:cNvPr id="100" name="Google Shape;100;p1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descr="poll-type-id" id="101" name="Google Shape;101;p18">
            <a:hlinkClick r:id="rId5"/>
          </p:cNvPr>
          <p:cNvPicPr preferRelativeResize="0"/>
          <p:nvPr/>
        </p:nvPicPr>
        <p:blipFill>
          <a:blip r:embed="rId6">
            <a:alphaModFix/>
          </a:blip>
          <a:stretch>
            <a:fillRect/>
          </a:stretch>
        </p:blipFill>
        <p:spPr>
          <a:xfrm>
            <a:off x="508000" y="1657350"/>
            <a:ext cx="1828800" cy="1828800"/>
          </a:xfrm>
          <a:prstGeom prst="rect">
            <a:avLst/>
          </a:prstGeom>
          <a:noFill/>
          <a:ln>
            <a:noFill/>
          </a:ln>
        </p:spPr>
      </p:pic>
      <p:sp>
        <p:nvSpPr>
          <p:cNvPr id="102" name="Google Shape;102;p18"/>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a:t>
            </a:r>
            <a:r>
              <a:rPr b="1" i="0" lang="en" sz="1200" u="none">
                <a:solidFill>
                  <a:srgbClr val="FFFFFF"/>
                </a:solidFill>
                <a:latin typeface="Garamond"/>
                <a:ea typeface="Garamond"/>
                <a:cs typeface="Garamond"/>
                <a:sym typeface="Garamond"/>
              </a:rPr>
              <a:t>/1</a:t>
            </a:r>
            <a:r>
              <a:rPr b="1" lang="en" sz="1200">
                <a:solidFill>
                  <a:srgbClr val="FFFFFF"/>
                </a:solidFill>
                <a:latin typeface="Garamond"/>
                <a:ea typeface="Garamond"/>
                <a:cs typeface="Garamond"/>
                <a:sym typeface="Garamond"/>
              </a:rPr>
              <a:t>2</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06" name="Shape 106"/>
        <p:cNvGrpSpPr/>
        <p:nvPr/>
      </p:nvGrpSpPr>
      <p:grpSpPr>
        <a:xfrm>
          <a:off x="0" y="0"/>
          <a:ext cx="0" cy="0"/>
          <a:chOff x="0" y="0"/>
          <a:chExt cx="0" cy="0"/>
        </a:xfrm>
      </p:grpSpPr>
      <p:sp>
        <p:nvSpPr>
          <p:cNvPr id="107" name="Google Shape;107;p19"/>
          <p:cNvSpPr txBox="1"/>
          <p:nvPr/>
        </p:nvSpPr>
        <p:spPr>
          <a:xfrm>
            <a:off x="499975" y="52450"/>
            <a:ext cx="8644200" cy="3171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100"/>
              <a:buFont typeface="Garamond"/>
              <a:buNone/>
            </a:pPr>
            <a:r>
              <a:rPr b="1" i="0" lang="en" sz="2100" u="none">
                <a:solidFill>
                  <a:srgbClr val="023747"/>
                </a:solidFill>
                <a:latin typeface="Garamond"/>
                <a:ea typeface="Garamond"/>
                <a:cs typeface="Garamond"/>
                <a:sym typeface="Garamond"/>
              </a:rPr>
              <a:t>About me</a:t>
            </a:r>
            <a:endParaRPr sz="1100"/>
          </a:p>
        </p:txBody>
      </p:sp>
      <p:sp>
        <p:nvSpPr>
          <p:cNvPr id="108" name="Google Shape;108;p19"/>
          <p:cNvSpPr txBox="1"/>
          <p:nvPr/>
        </p:nvSpPr>
        <p:spPr>
          <a:xfrm>
            <a:off x="-137600" y="138675"/>
            <a:ext cx="7614300" cy="19956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
              <a:buFont typeface="Twentieth Century"/>
              <a:buNone/>
            </a:pPr>
            <a:r>
              <a:t/>
            </a:r>
            <a:endParaRPr b="1" i="0" sz="1100" u="none">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Economist (Ing</a:t>
            </a:r>
            <a:r>
              <a:rPr b="1" lang="en" sz="1100">
                <a:solidFill>
                  <a:srgbClr val="023747"/>
                </a:solidFill>
                <a:latin typeface="Garamond"/>
                <a:ea typeface="Garamond"/>
                <a:cs typeface="Garamond"/>
                <a:sym typeface="Garamond"/>
              </a:rPr>
              <a:t>./</a:t>
            </a:r>
            <a:r>
              <a:rPr b="1" i="0" lang="en" sz="1100" u="none" cap="none" strike="noStrike">
                <a:solidFill>
                  <a:srgbClr val="023747"/>
                </a:solidFill>
                <a:latin typeface="Garamond"/>
                <a:ea typeface="Garamond"/>
                <a:cs typeface="Garamond"/>
                <a:sym typeface="Garamond"/>
              </a:rPr>
              <a:t>Macro, Finance/NHF); Slovak Economic Association (SEA) </a:t>
            </a:r>
            <a:endParaRPr b="1" i="0" sz="1100" u="none" cap="none" strike="noStrike">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lang="en" sz="1100">
                <a:solidFill>
                  <a:srgbClr val="023747"/>
                </a:solidFill>
                <a:latin typeface="Garamond"/>
                <a:ea typeface="Garamond"/>
                <a:cs typeface="Garamond"/>
                <a:sym typeface="Garamond"/>
              </a:rPr>
              <a:t>AI Expert, </a:t>
            </a:r>
            <a:r>
              <a:rPr b="1" i="0" lang="en" sz="1100" u="none" cap="none" strike="noStrike">
                <a:solidFill>
                  <a:srgbClr val="023747"/>
                </a:solidFill>
                <a:latin typeface="Garamond"/>
                <a:ea typeface="Garamond"/>
                <a:cs typeface="Garamond"/>
                <a:sym typeface="Garamond"/>
              </a:rPr>
              <a:t>PhD. (xAI </a:t>
            </a:r>
            <a:r>
              <a:rPr b="1" lang="en" sz="1100">
                <a:solidFill>
                  <a:srgbClr val="023747"/>
                </a:solidFill>
                <a:latin typeface="Garamond"/>
                <a:ea typeface="Garamond"/>
                <a:cs typeface="Garamond"/>
                <a:sym typeface="Garamond"/>
              </a:rPr>
              <a:t>&amp; Data Science</a:t>
            </a:r>
            <a:r>
              <a:rPr b="1" i="0" lang="en" sz="1100" u="none" cap="none" strike="noStrike">
                <a:solidFill>
                  <a:srgbClr val="023747"/>
                </a:solidFill>
                <a:latin typeface="Garamond"/>
                <a:ea typeface="Garamond"/>
                <a:cs typeface="Garamond"/>
                <a:sym typeface="Garamond"/>
              </a:rPr>
              <a:t>/TUKE, pro</a:t>
            </a:r>
            <a:r>
              <a:rPr b="1" lang="en" sz="1100">
                <a:solidFill>
                  <a:srgbClr val="023747"/>
                </a:solidFill>
                <a:latin typeface="Garamond"/>
                <a:ea typeface="Garamond"/>
                <a:cs typeface="Garamond"/>
                <a:sym typeface="Garamond"/>
              </a:rPr>
              <a:t>f. Sinčák</a:t>
            </a:r>
            <a:r>
              <a:rPr b="1" i="0" lang="en" sz="1100" u="none" cap="none" strike="noStrike">
                <a:solidFill>
                  <a:srgbClr val="023747"/>
                </a:solidFill>
                <a:latin typeface="Garamond"/>
                <a:ea typeface="Garamond"/>
                <a:cs typeface="Garamond"/>
                <a:sym typeface="Garamond"/>
              </a:rPr>
              <a:t>), </a:t>
            </a:r>
            <a:r>
              <a:rPr b="1" lang="en" sz="1100">
                <a:solidFill>
                  <a:srgbClr val="023747"/>
                </a:solidFill>
                <a:latin typeface="Garamond"/>
                <a:ea typeface="Garamond"/>
                <a:cs typeface="Garamond"/>
                <a:sym typeface="Garamond"/>
              </a:rPr>
              <a:t>AI &amp; Data Science Evangelist @ AIslovakIA (National platform for AI development in Slovakia), </a:t>
            </a:r>
            <a:r>
              <a:rPr b="1" lang="en" sz="1100">
                <a:solidFill>
                  <a:srgbClr val="023747"/>
                </a:solidFill>
                <a:latin typeface="Garamond"/>
                <a:ea typeface="Garamond"/>
                <a:cs typeface="Garamond"/>
                <a:sym typeface="Garamond"/>
              </a:rPr>
              <a:t>President &amp; </a:t>
            </a:r>
            <a:r>
              <a:rPr b="1" i="0" lang="en" sz="1100" u="none" cap="none" strike="noStrike">
                <a:solidFill>
                  <a:srgbClr val="023747"/>
                </a:solidFill>
                <a:latin typeface="Garamond"/>
                <a:ea typeface="Garamond"/>
                <a:cs typeface="Garamond"/>
                <a:sym typeface="Garamond"/>
              </a:rPr>
              <a:t>Principal Data Scientist (GapData), Consulting (public, priv</a:t>
            </a:r>
            <a:r>
              <a:rPr b="1" lang="en" sz="1100">
                <a:solidFill>
                  <a:srgbClr val="023747"/>
                </a:solidFill>
                <a:latin typeface="Garamond"/>
                <a:ea typeface="Garamond"/>
                <a:cs typeface="Garamond"/>
                <a:sym typeface="Garamond"/>
              </a:rPr>
              <a:t>ate)</a:t>
            </a:r>
            <a:endParaRPr b="1" sz="1100">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Member of Slovak.AI (cur</a:t>
            </a:r>
            <a:r>
              <a:rPr b="1" lang="en" sz="1100">
                <a:solidFill>
                  <a:srgbClr val="023747"/>
                </a:solidFill>
                <a:latin typeface="Garamond"/>
                <a:ea typeface="Garamond"/>
                <a:cs typeface="Garamond"/>
                <a:sym typeface="Garamond"/>
              </a:rPr>
              <a:t>rently AIslovakIA</a:t>
            </a:r>
            <a:r>
              <a:rPr b="1" i="0" lang="en" sz="1100" u="none" cap="none" strike="noStrike">
                <a:solidFill>
                  <a:srgbClr val="023747"/>
                </a:solidFill>
                <a:latin typeface="Garamond"/>
                <a:ea typeface="Garamond"/>
                <a:cs typeface="Garamond"/>
                <a:sym typeface="Garamond"/>
              </a:rPr>
              <a:t>), CLAIRE, European AI Alliance</a:t>
            </a:r>
            <a:r>
              <a:rPr b="1" lang="en" sz="1100">
                <a:solidFill>
                  <a:srgbClr val="023747"/>
                </a:solidFill>
                <a:latin typeface="Garamond"/>
                <a:ea typeface="Garamond"/>
                <a:cs typeface="Garamond"/>
                <a:sym typeface="Garamond"/>
              </a:rPr>
              <a:t>, TAILOR (TrustworthyAI @ EU)</a:t>
            </a:r>
            <a:endParaRPr b="1" sz="1100">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Data Science Instructor @ DataCamp, BaseCamp.ai, Learn2Code/Skillmea, robime.it</a:t>
            </a:r>
            <a:r>
              <a:rPr b="1" lang="en" sz="1100">
                <a:solidFill>
                  <a:srgbClr val="023747"/>
                </a:solidFill>
                <a:latin typeface="Garamond"/>
                <a:ea typeface="Garamond"/>
                <a:cs typeface="Garamond"/>
                <a:sym typeface="Garamond"/>
              </a:rPr>
              <a:t>, GapData</a:t>
            </a:r>
            <a:r>
              <a:rPr b="1" i="0" lang="en" sz="1100" u="none" cap="none" strike="noStrike">
                <a:solidFill>
                  <a:srgbClr val="023747"/>
                </a:solidFill>
                <a:latin typeface="Garamond"/>
                <a:ea typeface="Garamond"/>
                <a:cs typeface="Garamond"/>
                <a:sym typeface="Garamond"/>
              </a:rPr>
              <a:t> +others</a:t>
            </a:r>
            <a:endParaRPr b="1" sz="1100">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Founder of PyData Slovakia/Bratislava (#PyDataBA), R &lt;- Slovakia (#RSlovakia),</a:t>
            </a:r>
            <a:endParaRPr b="1" i="0" sz="1100" u="none" cap="none" strike="noStrike">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Julia Users Group Slovakia (#JUGSlovakia) &amp; SK/CZ Tableau User Group (#skczTUG)</a:t>
            </a:r>
            <a:endParaRPr b="1" i="0" sz="1100" u="none" cap="none" strike="noStrike">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lang="en" sz="1100" u="sng">
                <a:solidFill>
                  <a:srgbClr val="023747"/>
                </a:solidFill>
                <a:latin typeface="Garamond"/>
                <a:ea typeface="Garamond"/>
                <a:cs typeface="Garamond"/>
                <a:sym typeface="Garamond"/>
                <a:hlinkClick r:id="rId3">
                  <a:extLst>
                    <a:ext uri="{A12FA001-AC4F-418D-AE19-62706E023703}">
                      <ahyp:hlinkClr val="tx"/>
                    </a:ext>
                  </a:extLst>
                </a:hlinkClick>
              </a:rPr>
              <a:t>Analýza systému súdnictva a jeho výkonnosti do r. 2010 - Ministerstvo spravodlivosti SR (gov.sk), https://www.justice.gov.sk/tlacovespravy/tlacova-sprava-1581/</a:t>
            </a:r>
            <a:endParaRPr b="1" sz="1100">
              <a:solidFill>
                <a:srgbClr val="023747"/>
              </a:solidFill>
              <a:latin typeface="Garamond"/>
              <a:ea typeface="Garamond"/>
              <a:cs typeface="Garamond"/>
              <a:sym typeface="Garamond"/>
            </a:endParaRPr>
          </a:p>
        </p:txBody>
      </p:sp>
      <p:pic>
        <p:nvPicPr>
          <p:cNvPr id="109" name="Google Shape;109;p19"/>
          <p:cNvPicPr preferRelativeResize="0"/>
          <p:nvPr/>
        </p:nvPicPr>
        <p:blipFill rotWithShape="1">
          <a:blip r:embed="rId4">
            <a:alphaModFix/>
          </a:blip>
          <a:srcRect b="0" l="0" r="0" t="0"/>
          <a:stretch/>
        </p:blipFill>
        <p:spPr>
          <a:xfrm>
            <a:off x="0" y="2263378"/>
            <a:ext cx="1645872" cy="2208609"/>
          </a:xfrm>
          <a:prstGeom prst="rect">
            <a:avLst/>
          </a:prstGeom>
          <a:noFill/>
          <a:ln>
            <a:noFill/>
          </a:ln>
        </p:spPr>
      </p:pic>
      <p:pic>
        <p:nvPicPr>
          <p:cNvPr id="110" name="Google Shape;110;p19"/>
          <p:cNvPicPr preferRelativeResize="0"/>
          <p:nvPr/>
        </p:nvPicPr>
        <p:blipFill rotWithShape="1">
          <a:blip r:embed="rId5">
            <a:alphaModFix/>
          </a:blip>
          <a:srcRect b="0" l="0" r="0" t="0"/>
          <a:stretch/>
        </p:blipFill>
        <p:spPr>
          <a:xfrm>
            <a:off x="1508914" y="2262188"/>
            <a:ext cx="1645872" cy="2208609"/>
          </a:xfrm>
          <a:prstGeom prst="rect">
            <a:avLst/>
          </a:prstGeom>
          <a:noFill/>
          <a:ln>
            <a:noFill/>
          </a:ln>
        </p:spPr>
      </p:pic>
      <p:pic>
        <p:nvPicPr>
          <p:cNvPr id="111" name="Google Shape;111;p19"/>
          <p:cNvPicPr preferRelativeResize="0"/>
          <p:nvPr/>
        </p:nvPicPr>
        <p:blipFill rotWithShape="1">
          <a:blip r:embed="rId6">
            <a:alphaModFix/>
          </a:blip>
          <a:srcRect b="0" l="0" r="0" t="0"/>
          <a:stretch/>
        </p:blipFill>
        <p:spPr>
          <a:xfrm>
            <a:off x="3086904" y="2263378"/>
            <a:ext cx="1645872" cy="2208609"/>
          </a:xfrm>
          <a:prstGeom prst="rect">
            <a:avLst/>
          </a:prstGeom>
          <a:noFill/>
          <a:ln>
            <a:noFill/>
          </a:ln>
        </p:spPr>
      </p:pic>
      <p:pic>
        <p:nvPicPr>
          <p:cNvPr id="112" name="Google Shape;112;p19"/>
          <p:cNvPicPr preferRelativeResize="0"/>
          <p:nvPr/>
        </p:nvPicPr>
        <p:blipFill rotWithShape="1">
          <a:blip r:embed="rId7">
            <a:alphaModFix/>
          </a:blip>
          <a:srcRect b="0" l="0" r="0" t="0"/>
          <a:stretch/>
        </p:blipFill>
        <p:spPr>
          <a:xfrm>
            <a:off x="4527935" y="2239565"/>
            <a:ext cx="1656590" cy="2231231"/>
          </a:xfrm>
          <a:prstGeom prst="rect">
            <a:avLst/>
          </a:prstGeom>
          <a:noFill/>
          <a:ln>
            <a:noFill/>
          </a:ln>
        </p:spPr>
      </p:pic>
      <p:pic>
        <p:nvPicPr>
          <p:cNvPr id="113" name="Google Shape;113;p19"/>
          <p:cNvPicPr preferRelativeResize="0"/>
          <p:nvPr/>
        </p:nvPicPr>
        <p:blipFill rotWithShape="1">
          <a:blip r:embed="rId8">
            <a:alphaModFix/>
          </a:blip>
          <a:srcRect b="0" l="0" r="0" t="0"/>
          <a:stretch/>
        </p:blipFill>
        <p:spPr>
          <a:xfrm>
            <a:off x="6095206" y="2239565"/>
            <a:ext cx="1656590" cy="2231231"/>
          </a:xfrm>
          <a:prstGeom prst="rect">
            <a:avLst/>
          </a:prstGeom>
          <a:noFill/>
          <a:ln>
            <a:noFill/>
          </a:ln>
        </p:spPr>
      </p:pic>
      <p:pic>
        <p:nvPicPr>
          <p:cNvPr id="114" name="Google Shape;114;p19"/>
          <p:cNvPicPr preferRelativeResize="0"/>
          <p:nvPr/>
        </p:nvPicPr>
        <p:blipFill rotWithShape="1">
          <a:blip r:embed="rId9">
            <a:alphaModFix/>
          </a:blip>
          <a:srcRect b="0" l="0" r="0" t="0"/>
          <a:stretch/>
        </p:blipFill>
        <p:spPr>
          <a:xfrm>
            <a:off x="7545765" y="2239565"/>
            <a:ext cx="1655400" cy="2207419"/>
          </a:xfrm>
          <a:prstGeom prst="rect">
            <a:avLst/>
          </a:prstGeom>
          <a:noFill/>
          <a:ln>
            <a:noFill/>
          </a:ln>
        </p:spPr>
      </p:pic>
      <p:pic>
        <p:nvPicPr>
          <p:cNvPr id="115" name="Google Shape;115;p19"/>
          <p:cNvPicPr preferRelativeResize="0"/>
          <p:nvPr/>
        </p:nvPicPr>
        <p:blipFill rotWithShape="1">
          <a:blip r:embed="rId10">
            <a:alphaModFix/>
          </a:blip>
          <a:srcRect b="0" l="0" r="0" t="0"/>
          <a:stretch/>
        </p:blipFill>
        <p:spPr>
          <a:xfrm>
            <a:off x="7545765" y="33338"/>
            <a:ext cx="1655400" cy="2206228"/>
          </a:xfrm>
          <a:prstGeom prst="rect">
            <a:avLst/>
          </a:prstGeom>
          <a:noFill/>
          <a:ln>
            <a:noFill/>
          </a:ln>
        </p:spPr>
      </p:pic>
      <p:pic>
        <p:nvPicPr>
          <p:cNvPr id="116" name="Google Shape;116;p19"/>
          <p:cNvPicPr preferRelativeResize="0"/>
          <p:nvPr/>
        </p:nvPicPr>
        <p:blipFill rotWithShape="1">
          <a:blip r:embed="rId11">
            <a:alphaModFix/>
          </a:blip>
          <a:srcRect b="0" l="0" r="0" t="0"/>
          <a:stretch/>
        </p:blipFill>
        <p:spPr>
          <a:xfrm>
            <a:off x="5088825" y="0"/>
            <a:ext cx="2387876" cy="576400"/>
          </a:xfrm>
          <a:prstGeom prst="rect">
            <a:avLst/>
          </a:prstGeom>
          <a:noFill/>
          <a:ln>
            <a:noFill/>
          </a:ln>
        </p:spPr>
      </p:pic>
      <p:pic>
        <p:nvPicPr>
          <p:cNvPr id="117" name="Google Shape;117;p19"/>
          <p:cNvPicPr preferRelativeResize="0"/>
          <p:nvPr/>
        </p:nvPicPr>
        <p:blipFill rotWithShape="1">
          <a:blip r:embed="rId12">
            <a:alphaModFix/>
          </a:blip>
          <a:srcRect b="0" l="0" r="0" t="0"/>
          <a:stretch/>
        </p:blipFill>
        <p:spPr>
          <a:xfrm>
            <a:off x="6887900" y="977825"/>
            <a:ext cx="588800" cy="461625"/>
          </a:xfrm>
          <a:prstGeom prst="rect">
            <a:avLst/>
          </a:prstGeom>
          <a:noFill/>
          <a:ln>
            <a:noFill/>
          </a:ln>
        </p:spPr>
      </p:pic>
      <p:pic>
        <p:nvPicPr>
          <p:cNvPr id="118" name="Google Shape;118;p19"/>
          <p:cNvPicPr preferRelativeResize="0"/>
          <p:nvPr/>
        </p:nvPicPr>
        <p:blipFill rotWithShape="1">
          <a:blip r:embed="rId13">
            <a:alphaModFix/>
          </a:blip>
          <a:srcRect b="1746" l="0" r="0" t="1746"/>
          <a:stretch/>
        </p:blipFill>
        <p:spPr>
          <a:xfrm>
            <a:off x="6036850" y="1508521"/>
            <a:ext cx="685978" cy="661985"/>
          </a:xfrm>
          <a:prstGeom prst="rect">
            <a:avLst/>
          </a:prstGeom>
          <a:noFill/>
          <a:ln>
            <a:noFill/>
          </a:ln>
        </p:spPr>
      </p:pic>
      <p:pic>
        <p:nvPicPr>
          <p:cNvPr id="119" name="Google Shape;119;p19"/>
          <p:cNvPicPr preferRelativeResize="0"/>
          <p:nvPr/>
        </p:nvPicPr>
        <p:blipFill rotWithShape="1">
          <a:blip r:embed="rId14">
            <a:alphaModFix/>
          </a:blip>
          <a:srcRect b="0" l="0" r="0" t="0"/>
          <a:stretch/>
        </p:blipFill>
        <p:spPr>
          <a:xfrm>
            <a:off x="6790712" y="1508521"/>
            <a:ext cx="685979" cy="661988"/>
          </a:xfrm>
          <a:prstGeom prst="rect">
            <a:avLst/>
          </a:prstGeom>
          <a:noFill/>
          <a:ln>
            <a:noFill/>
          </a:ln>
        </p:spPr>
      </p:pic>
      <p:sp>
        <p:nvSpPr>
          <p:cNvPr id="120" name="Google Shape;120;p19"/>
          <p:cNvSpPr txBox="1"/>
          <p:nvPr/>
        </p:nvSpPr>
        <p:spPr>
          <a:xfrm>
            <a:off x="2439035" y="4516040"/>
            <a:ext cx="6706155" cy="51435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
        <p:nvSpPr>
          <p:cNvPr id="121" name="Google Shape;121;p19"/>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3</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pic>
        <p:nvPicPr>
          <p:cNvPr descr="logo-id" id="126" name="Google Shape;126;p20">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127" name="Google Shape;127;p20"/>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What IDE you are using for your AI projects/where you create/train your models? (cloud, locally, etc.)</a:t>
            </a:r>
            <a:endParaRPr b="1" sz="3600">
              <a:solidFill>
                <a:srgbClr val="5B5B5B"/>
              </a:solidFill>
              <a:latin typeface="Roboto"/>
              <a:ea typeface="Roboto"/>
              <a:cs typeface="Roboto"/>
              <a:sym typeface="Roboto"/>
            </a:endParaRPr>
          </a:p>
        </p:txBody>
      </p:sp>
      <p:sp>
        <p:nvSpPr>
          <p:cNvPr descr="footer-id" id="128" name="Google Shape;128;p20"/>
          <p:cNvSpPr txBox="1"/>
          <p:nvPr/>
        </p:nvSpPr>
        <p:spPr>
          <a:xfrm>
            <a:off x="2522375" y="3948125"/>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pic>
        <p:nvPicPr>
          <p:cNvPr descr="poll-type-id" id="129" name="Google Shape;129;p20">
            <a:hlinkClick r:id="rId5"/>
          </p:cNvPr>
          <p:cNvPicPr preferRelativeResize="0"/>
          <p:nvPr/>
        </p:nvPicPr>
        <p:blipFill>
          <a:blip r:embed="rId6">
            <a:alphaModFix/>
          </a:blip>
          <a:stretch>
            <a:fillRect/>
          </a:stretch>
        </p:blipFill>
        <p:spPr>
          <a:xfrm>
            <a:off x="508000" y="1657350"/>
            <a:ext cx="1828800" cy="1828800"/>
          </a:xfrm>
          <a:prstGeom prst="rect">
            <a:avLst/>
          </a:prstGeom>
          <a:noFill/>
          <a:ln>
            <a:noFill/>
          </a:ln>
        </p:spPr>
      </p:pic>
      <p:sp>
        <p:nvSpPr>
          <p:cNvPr id="130" name="Google Shape;130;p20"/>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4</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131" name="Google Shape;131;p2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35" name="Shape 135"/>
        <p:cNvGrpSpPr/>
        <p:nvPr/>
      </p:nvGrpSpPr>
      <p:grpSpPr>
        <a:xfrm>
          <a:off x="0" y="0"/>
          <a:ext cx="0" cy="0"/>
          <a:chOff x="0" y="0"/>
          <a:chExt cx="0" cy="0"/>
        </a:xfrm>
      </p:grpSpPr>
      <p:sp>
        <p:nvSpPr>
          <p:cNvPr id="136" name="Google Shape;136;p21"/>
          <p:cNvSpPr txBox="1"/>
          <p:nvPr/>
        </p:nvSpPr>
        <p:spPr>
          <a:xfrm>
            <a:off x="136950" y="-63875"/>
            <a:ext cx="8790300" cy="8223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1800">
                <a:solidFill>
                  <a:srgbClr val="023747"/>
                </a:solidFill>
                <a:latin typeface="Garamond"/>
                <a:ea typeface="Garamond"/>
                <a:cs typeface="Garamond"/>
                <a:sym typeface="Garamond"/>
              </a:rPr>
              <a:t>AI, AGI, HLAI &gt; Palantir, Flawless, Sora and beyond… Frankie.AI goes to Hollywood</a:t>
            </a:r>
            <a:endParaRPr sz="1800">
              <a:latin typeface="Garamond"/>
              <a:ea typeface="Garamond"/>
              <a:cs typeface="Garamond"/>
              <a:sym typeface="Garamond"/>
            </a:endParaRPr>
          </a:p>
        </p:txBody>
      </p:sp>
      <p:sp>
        <p:nvSpPr>
          <p:cNvPr id="137" name="Google Shape;137;p21"/>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138" name="Google Shape;138;p21"/>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sp>
        <p:nvSpPr>
          <p:cNvPr id="139" name="Google Shape;139;p21"/>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5</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140" name="Google Shape;140;p2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141" name="Google Shape;141;p21"/>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142" name="Google Shape;142;p21"/>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143" name="Google Shape;143;p21" title="GAw3VBmRqXd538oDAPLDk5c-1QUTbmdjAAAF.mp4">
            <a:hlinkClick r:id="rId6"/>
          </p:cNvPr>
          <p:cNvPicPr preferRelativeResize="0"/>
          <p:nvPr/>
        </p:nvPicPr>
        <p:blipFill>
          <a:blip r:embed="rId7">
            <a:alphaModFix/>
          </a:blip>
          <a:stretch>
            <a:fillRect/>
          </a:stretch>
        </p:blipFill>
        <p:spPr>
          <a:xfrm>
            <a:off x="0" y="620424"/>
            <a:ext cx="2800075" cy="3882300"/>
          </a:xfrm>
          <a:prstGeom prst="rect">
            <a:avLst/>
          </a:prstGeom>
          <a:noFill/>
          <a:ln>
            <a:noFill/>
          </a:ln>
        </p:spPr>
      </p:pic>
      <p:pic>
        <p:nvPicPr>
          <p:cNvPr id="144" name="Google Shape;144;p21" title="OpenAI Sora Text to Video.mp4">
            <a:hlinkClick r:id="rId8"/>
          </p:cNvPr>
          <p:cNvPicPr preferRelativeResize="0"/>
          <p:nvPr/>
        </p:nvPicPr>
        <p:blipFill>
          <a:blip r:embed="rId9">
            <a:alphaModFix/>
          </a:blip>
          <a:stretch>
            <a:fillRect/>
          </a:stretch>
        </p:blipFill>
        <p:spPr>
          <a:xfrm>
            <a:off x="2800075" y="620425"/>
            <a:ext cx="6343925" cy="388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48" name="Shape 148"/>
        <p:cNvGrpSpPr/>
        <p:nvPr/>
      </p:nvGrpSpPr>
      <p:grpSpPr>
        <a:xfrm>
          <a:off x="0" y="0"/>
          <a:ext cx="0" cy="0"/>
          <a:chOff x="0" y="0"/>
          <a:chExt cx="0" cy="0"/>
        </a:xfrm>
      </p:grpSpPr>
      <p:sp>
        <p:nvSpPr>
          <p:cNvPr id="149" name="Google Shape;149;p22"/>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Global GDP ≈ </a:t>
            </a:r>
            <a:r>
              <a:rPr lang="en" sz="2000">
                <a:latin typeface="Garamond"/>
                <a:ea typeface="Garamond"/>
                <a:cs typeface="Garamond"/>
                <a:sym typeface="Garamond"/>
              </a:rPr>
              <a:t>$</a:t>
            </a:r>
            <a:r>
              <a:rPr b="1" lang="en" sz="2000">
                <a:solidFill>
                  <a:srgbClr val="023747"/>
                </a:solidFill>
                <a:latin typeface="Garamond"/>
                <a:ea typeface="Garamond"/>
                <a:cs typeface="Garamond"/>
                <a:sym typeface="Garamond"/>
              </a:rPr>
              <a:t>100 Trillion USD </a:t>
            </a:r>
            <a:endParaRPr sz="2000">
              <a:latin typeface="Garamond"/>
              <a:ea typeface="Garamond"/>
              <a:cs typeface="Garamond"/>
              <a:sym typeface="Garamond"/>
            </a:endParaRPr>
          </a:p>
        </p:txBody>
      </p:sp>
      <p:pic>
        <p:nvPicPr>
          <p:cNvPr id="150" name="Google Shape;150;p22"/>
          <p:cNvPicPr preferRelativeResize="0"/>
          <p:nvPr/>
        </p:nvPicPr>
        <p:blipFill rotWithShape="1">
          <a:blip r:embed="rId3">
            <a:alphaModFix/>
          </a:blip>
          <a:srcRect b="0" l="0" r="0" t="0"/>
          <a:stretch/>
        </p:blipFill>
        <p:spPr>
          <a:xfrm>
            <a:off x="0" y="3025375"/>
            <a:ext cx="2240588" cy="1557775"/>
          </a:xfrm>
          <a:prstGeom prst="rect">
            <a:avLst/>
          </a:prstGeom>
          <a:noFill/>
          <a:ln>
            <a:noFill/>
          </a:ln>
        </p:spPr>
      </p:pic>
      <p:sp>
        <p:nvSpPr>
          <p:cNvPr id="151" name="Google Shape;151;p22"/>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6</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152" name="Google Shape;152;p2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153" name="Google Shape;153;p22"/>
          <p:cNvPicPr preferRelativeResize="0"/>
          <p:nvPr/>
        </p:nvPicPr>
        <p:blipFill>
          <a:blip r:embed="rId4">
            <a:alphaModFix/>
          </a:blip>
          <a:stretch>
            <a:fillRect/>
          </a:stretch>
        </p:blipFill>
        <p:spPr>
          <a:xfrm>
            <a:off x="583325" y="2329326"/>
            <a:ext cx="959900" cy="951411"/>
          </a:xfrm>
          <a:prstGeom prst="rect">
            <a:avLst/>
          </a:prstGeom>
          <a:noFill/>
          <a:ln>
            <a:noFill/>
          </a:ln>
        </p:spPr>
      </p:pic>
      <p:pic>
        <p:nvPicPr>
          <p:cNvPr id="154" name="Google Shape;154;p22"/>
          <p:cNvPicPr preferRelativeResize="0"/>
          <p:nvPr/>
        </p:nvPicPr>
        <p:blipFill rotWithShape="1">
          <a:blip r:embed="rId5">
            <a:alphaModFix/>
          </a:blip>
          <a:srcRect b="0" l="0" r="0" t="0"/>
          <a:stretch/>
        </p:blipFill>
        <p:spPr>
          <a:xfrm>
            <a:off x="2490428" y="2278775"/>
            <a:ext cx="959894" cy="907256"/>
          </a:xfrm>
          <a:prstGeom prst="rect">
            <a:avLst/>
          </a:prstGeom>
          <a:noFill/>
          <a:ln>
            <a:noFill/>
          </a:ln>
        </p:spPr>
      </p:pic>
      <p:pic>
        <p:nvPicPr>
          <p:cNvPr id="155" name="Google Shape;155;p22"/>
          <p:cNvPicPr preferRelativeResize="0"/>
          <p:nvPr/>
        </p:nvPicPr>
        <p:blipFill>
          <a:blip r:embed="rId6">
            <a:alphaModFix/>
          </a:blip>
          <a:stretch>
            <a:fillRect/>
          </a:stretch>
        </p:blipFill>
        <p:spPr>
          <a:xfrm>
            <a:off x="3960372" y="-23525"/>
            <a:ext cx="5183629" cy="4539576"/>
          </a:xfrm>
          <a:prstGeom prst="rect">
            <a:avLst/>
          </a:prstGeom>
          <a:noFill/>
          <a:ln>
            <a:noFill/>
          </a:ln>
        </p:spPr>
      </p:pic>
      <p:sp>
        <p:nvSpPr>
          <p:cNvPr id="156" name="Google Shape;156;p22"/>
          <p:cNvSpPr txBox="1"/>
          <p:nvPr/>
        </p:nvSpPr>
        <p:spPr>
          <a:xfrm>
            <a:off x="0" y="757625"/>
            <a:ext cx="8889600" cy="1694400"/>
          </a:xfrm>
          <a:prstGeom prst="rect">
            <a:avLst/>
          </a:prstGeom>
          <a:noFill/>
          <a:ln>
            <a:noFill/>
          </a:ln>
        </p:spPr>
        <p:txBody>
          <a:bodyPr anchorCtr="0" anchor="t" bIns="33750" lIns="67500" spcFirstLastPara="1" rIns="67500" wrap="square" tIns="33750">
            <a:noAutofit/>
          </a:bodyPr>
          <a:lstStyle/>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$100,562,000,000,000 (2022, nominal/per year)</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US: 25.5 Trillion USD</a:t>
            </a:r>
            <a:r>
              <a:rPr b="1" lang="en">
                <a:solidFill>
                  <a:schemeClr val="dk1"/>
                </a:solidFill>
                <a:latin typeface="Garamond"/>
                <a:ea typeface="Garamond"/>
                <a:cs typeface="Garamond"/>
                <a:sym typeface="Garamond"/>
              </a:rPr>
              <a:t>/year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China: 17.9 Trillion USD</a:t>
            </a:r>
            <a:r>
              <a:rPr b="1" lang="en">
                <a:solidFill>
                  <a:schemeClr val="dk1"/>
                </a:solidFill>
                <a:latin typeface="Garamond"/>
                <a:ea typeface="Garamond"/>
                <a:cs typeface="Garamond"/>
                <a:sym typeface="Garamond"/>
              </a:rPr>
              <a:t>/year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Japan: 4.2 Trillion USD/year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Germany: 4 Trillion USD</a:t>
            </a:r>
            <a:r>
              <a:rPr b="1" lang="en">
                <a:solidFill>
                  <a:schemeClr val="dk1"/>
                </a:solidFill>
                <a:latin typeface="Garamond"/>
                <a:ea typeface="Garamond"/>
                <a:cs typeface="Garamond"/>
                <a:sym typeface="Garamond"/>
              </a:rPr>
              <a:t>/year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India: 3.4 Trillion USD</a:t>
            </a:r>
            <a:r>
              <a:rPr b="1" lang="en">
                <a:solidFill>
                  <a:schemeClr val="dk1"/>
                </a:solidFill>
                <a:latin typeface="Garamond"/>
                <a:ea typeface="Garamond"/>
                <a:cs typeface="Garamond"/>
                <a:sym typeface="Garamond"/>
              </a:rPr>
              <a:t>/year (GDP) +UK, France,</a:t>
            </a:r>
            <a:endParaRPr b="1">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solidFill>
                  <a:schemeClr val="dk1"/>
                </a:solidFill>
                <a:latin typeface="Garamond"/>
                <a:ea typeface="Garamond"/>
                <a:cs typeface="Garamond"/>
                <a:sym typeface="Garamond"/>
              </a:rPr>
              <a:t>Russia, Canada, Italy (about 2 Trillion USD/year)</a:t>
            </a:r>
            <a:endParaRPr b="1">
              <a:solidFill>
                <a:schemeClr val="dk1"/>
              </a:solidFill>
              <a:latin typeface="Garamond"/>
              <a:ea typeface="Garamond"/>
              <a:cs typeface="Garamond"/>
              <a:sym typeface="Garamond"/>
            </a:endParaRPr>
          </a:p>
        </p:txBody>
      </p:sp>
      <p:pic>
        <p:nvPicPr>
          <p:cNvPr id="157" name="Google Shape;157;p22"/>
          <p:cNvPicPr preferRelativeResize="0"/>
          <p:nvPr/>
        </p:nvPicPr>
        <p:blipFill rotWithShape="1">
          <a:blip r:embed="rId7">
            <a:alphaModFix/>
          </a:blip>
          <a:srcRect b="2741" l="0" r="0" t="2741"/>
          <a:stretch/>
        </p:blipFill>
        <p:spPr>
          <a:xfrm>
            <a:off x="2490428" y="3465963"/>
            <a:ext cx="959892" cy="9072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61" name="Shape 161"/>
        <p:cNvGrpSpPr/>
        <p:nvPr/>
      </p:nvGrpSpPr>
      <p:grpSpPr>
        <a:xfrm>
          <a:off x="0" y="0"/>
          <a:ext cx="0" cy="0"/>
          <a:chOff x="0" y="0"/>
          <a:chExt cx="0" cy="0"/>
        </a:xfrm>
      </p:grpSpPr>
      <p:sp>
        <p:nvSpPr>
          <p:cNvPr id="162" name="Google Shape;162;p23"/>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163" name="Google Shape;163;p23"/>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164" name="Google Shape;164;p23"/>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sp>
        <p:nvSpPr>
          <p:cNvPr id="165" name="Google Shape;165;p23"/>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7</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166" name="Google Shape;166;p2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167" name="Google Shape;167;p23"/>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168" name="Google Shape;168;p23"/>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169" name="Google Shape;169;p23"/>
          <p:cNvPicPr preferRelativeResize="0"/>
          <p:nvPr/>
        </p:nvPicPr>
        <p:blipFill rotWithShape="1">
          <a:blip r:embed="rId6">
            <a:alphaModFix/>
          </a:blip>
          <a:srcRect b="-3382" l="0" r="0" t="18816"/>
          <a:stretch/>
        </p:blipFill>
        <p:spPr>
          <a:xfrm>
            <a:off x="0" y="0"/>
            <a:ext cx="9144000" cy="4406750"/>
          </a:xfrm>
          <a:prstGeom prst="rect">
            <a:avLst/>
          </a:prstGeom>
          <a:noFill/>
          <a:ln>
            <a:noFill/>
          </a:ln>
        </p:spPr>
      </p:pic>
      <p:sp>
        <p:nvSpPr>
          <p:cNvPr id="170" name="Google Shape;170;p23"/>
          <p:cNvSpPr txBox="1"/>
          <p:nvPr/>
        </p:nvSpPr>
        <p:spPr>
          <a:xfrm>
            <a:off x="97200" y="4007950"/>
            <a:ext cx="8889600" cy="5538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00"/>
              <a:buFont typeface="Garamond"/>
              <a:buNone/>
            </a:pPr>
            <a:r>
              <a:t/>
            </a:r>
            <a:endParaRPr>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300"/>
              <a:buFont typeface="Garamond"/>
              <a:buNone/>
            </a:pPr>
            <a:r>
              <a:rPr i="0" lang="en" u="none">
                <a:solidFill>
                  <a:schemeClr val="dk1"/>
                </a:solidFill>
                <a:latin typeface="Garamond"/>
                <a:ea typeface="Garamond"/>
                <a:cs typeface="Garamond"/>
                <a:sym typeface="Garamond"/>
              </a:rPr>
              <a:t>Source: Andrew Ng, </a:t>
            </a:r>
            <a:r>
              <a:rPr lang="en" u="none">
                <a:solidFill>
                  <a:schemeClr val="dk1"/>
                </a:solidFill>
                <a:latin typeface="Garamond"/>
                <a:ea typeface="Garamond"/>
                <a:cs typeface="Garamond"/>
                <a:sym typeface="Garamond"/>
              </a:rPr>
              <a:t>deeplearning.ai</a:t>
            </a:r>
            <a:endParaRPr>
              <a:solidFill>
                <a:schemeClr val="dk1"/>
              </a:solidFill>
              <a:latin typeface="Garamond"/>
              <a:ea typeface="Garamond"/>
              <a:cs typeface="Garamond"/>
              <a:sym typeface="Garamo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